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2" r:id="rId2"/>
    <p:sldId id="273" r:id="rId3"/>
    <p:sldId id="302" r:id="rId4"/>
    <p:sldId id="301" r:id="rId5"/>
    <p:sldId id="300" r:id="rId6"/>
    <p:sldId id="274" r:id="rId7"/>
    <p:sldId id="275" r:id="rId8"/>
    <p:sldId id="276" r:id="rId9"/>
    <p:sldId id="278" r:id="rId10"/>
    <p:sldId id="279" r:id="rId11"/>
    <p:sldId id="267" r:id="rId12"/>
    <p:sldId id="277" r:id="rId13"/>
    <p:sldId id="303" r:id="rId14"/>
    <p:sldId id="265" r:id="rId15"/>
    <p:sldId id="280" r:id="rId16"/>
    <p:sldId id="281" r:id="rId17"/>
    <p:sldId id="299" r:id="rId18"/>
    <p:sldId id="271" r:id="rId19"/>
    <p:sldId id="310" r:id="rId20"/>
    <p:sldId id="309" r:id="rId21"/>
    <p:sldId id="306" r:id="rId22"/>
    <p:sldId id="307" r:id="rId23"/>
    <p:sldId id="308" r:id="rId24"/>
    <p:sldId id="293" r:id="rId25"/>
    <p:sldId id="269" r:id="rId26"/>
    <p:sldId id="292" r:id="rId27"/>
    <p:sldId id="284" r:id="rId28"/>
    <p:sldId id="287" r:id="rId29"/>
    <p:sldId id="294" r:id="rId30"/>
    <p:sldId id="285" r:id="rId31"/>
    <p:sldId id="290" r:id="rId32"/>
    <p:sldId id="289" r:id="rId33"/>
    <p:sldId id="291" r:id="rId34"/>
    <p:sldId id="288" r:id="rId35"/>
    <p:sldId id="295" r:id="rId36"/>
    <p:sldId id="296" r:id="rId37"/>
    <p:sldId id="305" r:id="rId38"/>
    <p:sldId id="304" r:id="rId39"/>
    <p:sldId id="297" r:id="rId40"/>
    <p:sldId id="298" r:id="rId41"/>
    <p:sldId id="259" r:id="rId42"/>
    <p:sldId id="311" r:id="rId43"/>
    <p:sldId id="263" r:id="rId44"/>
    <p:sldId id="26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C751-CFB5-4A3F-82C2-B3EE06AE854C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83D2-D272-435C-9EF4-6106A8C3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4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1FD5B-F534-46FE-BFE5-F15D527F97F7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2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5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6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6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7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0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2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1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21536-3577-49BE-BCE5-6C7A661B753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DA57-5562-4AEF-AE75-D80D1D9A2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8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Православные южные славяне и мусульмане на Балканах </a:t>
            </a:r>
            <a:r>
              <a:rPr lang="ru-RU" b="1" dirty="0"/>
              <a:t>в </a:t>
            </a:r>
            <a:r>
              <a:rPr lang="ru-RU" b="1" dirty="0" smtClean="0"/>
              <a:t> </a:t>
            </a:r>
            <a:r>
              <a:rPr lang="ru-RU" b="1" dirty="0" err="1" smtClean="0"/>
              <a:t>раннеосманское</a:t>
            </a:r>
            <a:r>
              <a:rPr lang="ru-RU" b="1" dirty="0" smtClean="0"/>
              <a:t> время (социокультурные аспекты)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Дмитрий Игоревич </a:t>
            </a:r>
            <a:r>
              <a:rPr lang="ru-RU" dirty="0" err="1" smtClean="0">
                <a:solidFill>
                  <a:schemeClr val="tx1"/>
                </a:solidFill>
              </a:rPr>
              <a:t>Полывянный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Ивановский государственный университет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4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Трансформация «больших тезисов»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/>
              <a:t>Этнический коллапс Балкан и перемещение населения из Малой Азии</a:t>
            </a:r>
          </a:p>
          <a:p>
            <a:r>
              <a:rPr lang="ru-RU" dirty="0" smtClean="0"/>
              <a:t>Гази и дервиши – углубляющаяся исламизация населения Балкан</a:t>
            </a:r>
          </a:p>
          <a:p>
            <a:r>
              <a:rPr lang="ru-RU" dirty="0" smtClean="0"/>
              <a:t>Религиозный синкретизм и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этническое сосуществование </a:t>
            </a:r>
            <a:endParaRPr lang="en-US" dirty="0" smtClean="0"/>
          </a:p>
          <a:p>
            <a:r>
              <a:rPr lang="ru-RU" dirty="0" smtClean="0"/>
              <a:t>А</a:t>
            </a:r>
            <a:r>
              <a:rPr lang="en-US" dirty="0" err="1" smtClean="0"/>
              <a:t>ntov</a:t>
            </a:r>
            <a:r>
              <a:rPr lang="en-US" dirty="0" smtClean="0"/>
              <a:t> N</a:t>
            </a:r>
            <a:r>
              <a:rPr lang="ru-RU" dirty="0" smtClean="0"/>
              <a:t>. </a:t>
            </a:r>
            <a:r>
              <a:rPr lang="en-US" dirty="0" smtClean="0"/>
              <a:t>The Ottoman Wild</a:t>
            </a:r>
            <a:br>
              <a:rPr lang="en-US" dirty="0" smtClean="0"/>
            </a:br>
            <a:r>
              <a:rPr lang="en-US" dirty="0" smtClean="0"/>
              <a:t>West. The Balkan Frontier in </a:t>
            </a:r>
            <a:br>
              <a:rPr lang="en-US" dirty="0" smtClean="0"/>
            </a:br>
            <a:r>
              <a:rPr lang="en-US" dirty="0" smtClean="0"/>
              <a:t>the 15-16</a:t>
            </a:r>
            <a:r>
              <a:rPr lang="en-US" baseline="30000" dirty="0" smtClean="0"/>
              <a:t>th</a:t>
            </a:r>
            <a:r>
              <a:rPr lang="en-US" dirty="0" smtClean="0"/>
              <a:t> cc.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88" y="3284984"/>
            <a:ext cx="2562371" cy="34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5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" y="188640"/>
            <a:ext cx="301677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166"/>
            <a:ext cx="2476500" cy="41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4234" y="188640"/>
            <a:ext cx="2450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ISIS Press</a:t>
            </a:r>
          </a:p>
          <a:p>
            <a:pPr algn="ctr"/>
            <a:r>
              <a:rPr lang="en-US" sz="3200" dirty="0" smtClean="0"/>
              <a:t>Istanbul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01" y="2162982"/>
            <a:ext cx="2765957" cy="41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5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Трансформация «больших тезисов»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Ислам </a:t>
            </a:r>
            <a:r>
              <a:rPr lang="en-US" u="sng" dirty="0" err="1" smtClean="0"/>
              <a:t>vs</a:t>
            </a:r>
            <a:r>
              <a:rPr lang="en-US" u="sng" dirty="0" smtClean="0"/>
              <a:t> </a:t>
            </a:r>
            <a:r>
              <a:rPr lang="ru-RU" u="sng" dirty="0" smtClean="0"/>
              <a:t>христианство (православие)</a:t>
            </a:r>
            <a:r>
              <a:rPr lang="en-US" u="sng" dirty="0" smtClean="0"/>
              <a:t> </a:t>
            </a:r>
          </a:p>
          <a:p>
            <a:r>
              <a:rPr lang="ru-RU" dirty="0" smtClean="0"/>
              <a:t>«Низовой» синкретизм и «</a:t>
            </a:r>
            <a:r>
              <a:rPr lang="ru-RU" dirty="0" err="1" smtClean="0"/>
              <a:t>криптоисповедания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Толерирование</a:t>
            </a:r>
            <a:r>
              <a:rPr lang="ru-RU" dirty="0" smtClean="0"/>
              <a:t> православия на фоне </a:t>
            </a:r>
            <a:r>
              <a:rPr lang="ru-RU" dirty="0" err="1" smtClean="0"/>
              <a:t>антилатинства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Конфессионализация</a:t>
            </a:r>
            <a:r>
              <a:rPr lang="ru-RU" dirty="0" smtClean="0"/>
              <a:t> ислама» </a:t>
            </a:r>
          </a:p>
          <a:p>
            <a:r>
              <a:rPr lang="ru-RU" dirty="0" smtClean="0"/>
              <a:t>«Идеалистическая конвергенция» (шейх </a:t>
            </a:r>
            <a:r>
              <a:rPr lang="ru-RU" dirty="0" err="1" smtClean="0"/>
              <a:t>Бедреддин</a:t>
            </a:r>
            <a:r>
              <a:rPr lang="ru-RU" dirty="0" smtClean="0"/>
              <a:t>, Георгий </a:t>
            </a:r>
            <a:r>
              <a:rPr lang="ru-RU" dirty="0" err="1" smtClean="0"/>
              <a:t>Амаруци</a:t>
            </a:r>
            <a:r>
              <a:rPr lang="ru-RU" dirty="0" smtClean="0"/>
              <a:t>, Николай Кузанский, </a:t>
            </a:r>
            <a:r>
              <a:rPr lang="ru-RU" dirty="0" err="1" smtClean="0"/>
              <a:t>Энео</a:t>
            </a:r>
            <a:r>
              <a:rPr lang="ru-RU" dirty="0" smtClean="0"/>
              <a:t> Сильвио </a:t>
            </a:r>
            <a:r>
              <a:rPr lang="ru-RU" dirty="0" err="1" smtClean="0"/>
              <a:t>Пикколомини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98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5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9" y="548680"/>
            <a:ext cx="8744803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4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Основание </a:t>
            </a:r>
            <a:r>
              <a:rPr lang="ru-RU" dirty="0" err="1" smtClean="0"/>
              <a:t>рум-миллета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Patriarchica</a:t>
            </a:r>
            <a:r>
              <a:rPr lang="en-US" dirty="0" smtClean="0"/>
              <a:t> |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</a:t>
            </a:r>
            <a:r>
              <a:rPr lang="ru-RU" dirty="0" err="1" smtClean="0"/>
              <a:t>Дамаскина</a:t>
            </a:r>
            <a:r>
              <a:rPr lang="ru-RU" dirty="0" smtClean="0"/>
              <a:t> </a:t>
            </a:r>
            <a:r>
              <a:rPr lang="ru-RU" dirty="0" err="1" smtClean="0"/>
              <a:t>Студита</a:t>
            </a:r>
            <a:r>
              <a:rPr lang="ru-RU" dirty="0" smtClean="0"/>
              <a:t> (1570)</a:t>
            </a:r>
          </a:p>
          <a:p>
            <a:r>
              <a:rPr lang="en-US" dirty="0" smtClean="0"/>
              <a:t>Dean </a:t>
            </a:r>
            <a:r>
              <a:rPr lang="en-US" dirty="0" err="1"/>
              <a:t>Sakel</a:t>
            </a:r>
            <a:r>
              <a:rPr lang="en-US" dirty="0"/>
              <a:t>, “Three Tales for a Sultan? Three Tales on Mehmet the Conqueror and Patriarch </a:t>
            </a:r>
            <a:r>
              <a:rPr lang="en-US" dirty="0" err="1"/>
              <a:t>Gennadius</a:t>
            </a:r>
            <a:r>
              <a:rPr lang="en-US" dirty="0"/>
              <a:t>,” </a:t>
            </a:r>
            <a:r>
              <a:rPr lang="ru-RU" dirty="0" smtClean="0"/>
              <a:t>// </a:t>
            </a:r>
            <a:r>
              <a:rPr lang="en-US" dirty="0" smtClean="0"/>
              <a:t>British </a:t>
            </a:r>
            <a:r>
              <a:rPr lang="en-US" dirty="0"/>
              <a:t>Journal of Middle Eastern Studies 35/2 (2008): 227–238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da-DK" dirty="0"/>
              <a:t>Macit Kenanoğlu, Osmanli millet sistemi: mit ve gerçek (Aksaray Istanbul: Klasik, 2004</a:t>
            </a:r>
            <a:r>
              <a:rPr lang="da-DK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14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Образец султанского </a:t>
            </a:r>
            <a:r>
              <a:rPr lang="ru-RU" dirty="0" err="1" smtClean="0"/>
              <a:t>берата</a:t>
            </a:r>
            <a:r>
              <a:rPr lang="ru-RU" dirty="0" smtClean="0"/>
              <a:t> митрополиту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Because the bearer of this Noble Decree, the priest named X, has </a:t>
            </a:r>
            <a:r>
              <a:rPr lang="en-US" dirty="0" smtClean="0"/>
              <a:t>brought […] European </a:t>
            </a:r>
            <a:r>
              <a:rPr lang="en-US" dirty="0"/>
              <a:t>florins as a gift to my Noble Treasury, I have granted him </a:t>
            </a:r>
            <a:r>
              <a:rPr lang="en-US" dirty="0" smtClean="0"/>
              <a:t>the </a:t>
            </a:r>
            <a:r>
              <a:rPr lang="en-US" dirty="0" err="1" smtClean="0"/>
              <a:t>Metropolitanship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[…] 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have commanded that, in whatever way </a:t>
            </a:r>
            <a:r>
              <a:rPr lang="en-US" dirty="0" smtClean="0"/>
              <a:t>previous Metropolitans </a:t>
            </a:r>
            <a:r>
              <a:rPr lang="en-US" dirty="0"/>
              <a:t>exercised their </a:t>
            </a:r>
            <a:r>
              <a:rPr lang="en-US" dirty="0" err="1"/>
              <a:t>Metropolitanship</a:t>
            </a:r>
            <a:r>
              <a:rPr lang="en-US" dirty="0"/>
              <a:t> over the priests, monks </a:t>
            </a:r>
            <a:r>
              <a:rPr lang="en-US" dirty="0" smtClean="0"/>
              <a:t>and other </a:t>
            </a:r>
            <a:r>
              <a:rPr lang="en-US" dirty="0"/>
              <a:t>Christians of that area, [he should do the same]; and whatever </a:t>
            </a:r>
            <a:r>
              <a:rPr lang="en-US" dirty="0" smtClean="0"/>
              <a:t>churches, vineyards </a:t>
            </a:r>
            <a:r>
              <a:rPr lang="en-US" dirty="0"/>
              <a:t>and orchards they had the disposal of, he too should have </a:t>
            </a:r>
            <a:r>
              <a:rPr lang="en-US" dirty="0" smtClean="0"/>
              <a:t>the disposal </a:t>
            </a:r>
            <a:r>
              <a:rPr lang="en-US" dirty="0"/>
              <a:t>of them.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dirty="0"/>
              <a:t>should be exempt from </a:t>
            </a:r>
            <a:r>
              <a:rPr lang="en-US" dirty="0" smtClean="0"/>
              <a:t>[. </a:t>
            </a:r>
            <a:r>
              <a:rPr lang="en-US" dirty="0"/>
              <a:t>. </a:t>
            </a:r>
            <a:r>
              <a:rPr lang="en-US" dirty="0" smtClean="0"/>
              <a:t>.] </a:t>
            </a:r>
            <a:r>
              <a:rPr lang="en-US" dirty="0"/>
              <a:t>taxes. The priests, </a:t>
            </a:r>
            <a:r>
              <a:rPr lang="en-US" dirty="0" smtClean="0"/>
              <a:t>monks and </a:t>
            </a:r>
            <a:r>
              <a:rPr lang="en-US" dirty="0"/>
              <a:t>other Christians should </a:t>
            </a:r>
            <a:r>
              <a:rPr lang="en-US" dirty="0" err="1"/>
              <a:t>recognise</a:t>
            </a:r>
            <a:r>
              <a:rPr lang="en-US" dirty="0"/>
              <a:t> him as their Metropolitan, and </a:t>
            </a:r>
            <a:r>
              <a:rPr lang="en-US" dirty="0" smtClean="0"/>
              <a:t>have recourse </a:t>
            </a:r>
            <a:r>
              <a:rPr lang="en-US" dirty="0"/>
              <a:t>to him in cases which pertain to the </a:t>
            </a:r>
            <a:r>
              <a:rPr lang="en-US" dirty="0" err="1"/>
              <a:t>Metropolitanship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dirty="0" smtClean="0"/>
              <a:t>After C. </a:t>
            </a:r>
            <a:r>
              <a:rPr lang="en-US" dirty="0" err="1" smtClean="0"/>
              <a:t>Imber</a:t>
            </a:r>
            <a:r>
              <a:rPr lang="en-US" dirty="0" smtClean="0"/>
              <a:t>, 216-217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44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Макроконцепции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Лебедев А.П.</a:t>
            </a:r>
            <a:r>
              <a:rPr lang="en-US" dirty="0" smtClean="0"/>
              <a:t> </a:t>
            </a:r>
            <a:r>
              <a:rPr lang="ru-RU" dirty="0" smtClean="0"/>
              <a:t>История Греко-Восточной Церкви под властью турок (с 1453 г. до настоящего времени). </a:t>
            </a:r>
            <a:r>
              <a:rPr lang="ru-RU" smtClean="0"/>
              <a:t>СПб, 1903 </a:t>
            </a:r>
            <a:endParaRPr lang="ru-RU" dirty="0" smtClean="0"/>
          </a:p>
          <a:p>
            <a:r>
              <a:rPr lang="en-US" dirty="0" err="1" smtClean="0"/>
              <a:t>Runciman</a:t>
            </a:r>
            <a:r>
              <a:rPr lang="en-US" dirty="0" smtClean="0"/>
              <a:t> </a:t>
            </a:r>
            <a:r>
              <a:rPr lang="en-US" dirty="0"/>
              <a:t>Steven, The Great Church in Captivity. A Study of the Patriarchate of Constantinople from the Eve of </a:t>
            </a:r>
            <a:r>
              <a:rPr lang="en-US" dirty="0" smtClean="0"/>
              <a:t>the</a:t>
            </a:r>
            <a:r>
              <a:rPr lang="ru-RU" dirty="0"/>
              <a:t> </a:t>
            </a:r>
            <a:r>
              <a:rPr lang="en-US" dirty="0" smtClean="0"/>
              <a:t>Turkish </a:t>
            </a:r>
            <a:r>
              <a:rPr lang="en-US" dirty="0"/>
              <a:t>Conquest to the Greek War of Independence, Cambridge, </a:t>
            </a:r>
            <a:r>
              <a:rPr lang="en-US" dirty="0" smtClean="0"/>
              <a:t>1968</a:t>
            </a:r>
            <a:r>
              <a:rPr lang="ru-RU" dirty="0" smtClean="0"/>
              <a:t> 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 smtClean="0"/>
              <a:t>Balivet</a:t>
            </a:r>
            <a:r>
              <a:rPr lang="en-US" dirty="0" smtClean="0"/>
              <a:t> </a:t>
            </a:r>
            <a:r>
              <a:rPr lang="en-US" dirty="0"/>
              <a:t>Michel, </a:t>
            </a:r>
            <a:r>
              <a:rPr lang="en-US" dirty="0" err="1"/>
              <a:t>Romanie</a:t>
            </a:r>
            <a:r>
              <a:rPr lang="en-US" dirty="0"/>
              <a:t> byzantine et pays de </a:t>
            </a:r>
            <a:r>
              <a:rPr lang="en-US" dirty="0" err="1"/>
              <a:t>Rûm</a:t>
            </a:r>
            <a:r>
              <a:rPr lang="en-US" dirty="0"/>
              <a:t> </a:t>
            </a:r>
            <a:r>
              <a:rPr lang="en-US" dirty="0" err="1"/>
              <a:t>Turc</a:t>
            </a:r>
            <a:r>
              <a:rPr lang="en-US" dirty="0"/>
              <a:t>. Histoire d’un </a:t>
            </a:r>
            <a:r>
              <a:rPr lang="en-US" dirty="0" err="1"/>
              <a:t>espace</a:t>
            </a:r>
            <a:r>
              <a:rPr lang="en-US" dirty="0"/>
              <a:t> </a:t>
            </a:r>
            <a:r>
              <a:rPr lang="en-US" dirty="0" err="1"/>
              <a:t>d’imbrication</a:t>
            </a:r>
            <a:r>
              <a:rPr lang="en-US" dirty="0"/>
              <a:t> </a:t>
            </a:r>
            <a:r>
              <a:rPr lang="en-US" dirty="0" err="1"/>
              <a:t>gréco-turque</a:t>
            </a:r>
            <a:r>
              <a:rPr lang="en-US" dirty="0"/>
              <a:t>, </a:t>
            </a:r>
            <a:r>
              <a:rPr lang="en-US" dirty="0" smtClean="0"/>
              <a:t>Istanbul,</a:t>
            </a:r>
            <a:r>
              <a:rPr lang="ru-RU" dirty="0" smtClean="0"/>
              <a:t> </a:t>
            </a:r>
            <a:r>
              <a:rPr lang="en-US" dirty="0" smtClean="0"/>
              <a:t>1994</a:t>
            </a:r>
            <a:r>
              <a:rPr lang="en-US" dirty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fr-FR" dirty="0" smtClean="0"/>
              <a:t>Le </a:t>
            </a:r>
            <a:r>
              <a:rPr lang="fr-FR" dirty="0"/>
              <a:t>patriarche oecuménique n’apparaît pas </a:t>
            </a:r>
            <a:r>
              <a:rPr lang="fr-FR" dirty="0" smtClean="0"/>
              <a:t>toutefois</a:t>
            </a:r>
            <a:r>
              <a:rPr lang="ru-RU" dirty="0" smtClean="0"/>
              <a:t> </a:t>
            </a:r>
            <a:r>
              <a:rPr lang="fr-FR" dirty="0" smtClean="0"/>
              <a:t>comme </a:t>
            </a:r>
            <a:r>
              <a:rPr lang="fr-FR" dirty="0"/>
              <a:t>un </a:t>
            </a:r>
            <a:r>
              <a:rPr lang="fr-FR" dirty="0" smtClean="0"/>
              <a:t>pape</a:t>
            </a:r>
            <a:r>
              <a:rPr lang="ru-RU" dirty="0" smtClean="0"/>
              <a:t> </a:t>
            </a:r>
            <a:r>
              <a:rPr lang="fr-FR" dirty="0" smtClean="0"/>
              <a:t>d’Orient</a:t>
            </a:r>
            <a:r>
              <a:rPr lang="fr-FR" dirty="0"/>
              <a:t>, mais plutôt comme le fédérateur de plusieurs autonomies locales. Avec ses </a:t>
            </a:r>
            <a:r>
              <a:rPr lang="fr-FR" dirty="0" smtClean="0"/>
              <a:t>prérogatives</a:t>
            </a:r>
            <a:r>
              <a:rPr lang="ru-RU" dirty="0" smtClean="0"/>
              <a:t> </a:t>
            </a:r>
            <a:r>
              <a:rPr lang="fr-FR" dirty="0" smtClean="0"/>
              <a:t>concédées </a:t>
            </a:r>
            <a:r>
              <a:rPr lang="fr-FR" dirty="0"/>
              <a:t>par le sultan, le patriarche put se donner une allure d’empereur, élu par la </a:t>
            </a:r>
            <a:r>
              <a:rPr lang="fr-FR" dirty="0" smtClean="0"/>
              <a:t>volonté</a:t>
            </a:r>
            <a:r>
              <a:rPr lang="ru-RU" dirty="0" smtClean="0"/>
              <a:t> </a:t>
            </a:r>
            <a:r>
              <a:rPr lang="fr-FR" dirty="0" smtClean="0"/>
              <a:t>d’un </a:t>
            </a:r>
            <a:r>
              <a:rPr lang="fr-FR" dirty="0"/>
              <a:t>peuple tout aussi remuant qu’à l’époque </a:t>
            </a:r>
            <a:r>
              <a:rPr lang="fr-FR" dirty="0" smtClean="0"/>
              <a:t>byzantine. </a:t>
            </a:r>
            <a:r>
              <a:rPr lang="fr-FR" dirty="0"/>
              <a:t>Il animait autour de lui une </a:t>
            </a:r>
            <a:r>
              <a:rPr lang="fr-FR" dirty="0" smtClean="0"/>
              <a:t>poignée</a:t>
            </a:r>
            <a:r>
              <a:rPr lang="ru-RU" dirty="0" smtClean="0"/>
              <a:t> </a:t>
            </a:r>
            <a:r>
              <a:rPr lang="fr-FR" dirty="0" smtClean="0"/>
              <a:t>d’intellectuels </a:t>
            </a:r>
            <a:r>
              <a:rPr lang="fr-FR" dirty="0"/>
              <a:t>qui entretenaient le souvenir de l’Empire disparu grâce à la perpétuation </a:t>
            </a:r>
            <a:r>
              <a:rPr lang="fr-FR" dirty="0" smtClean="0"/>
              <a:t>de</a:t>
            </a:r>
            <a:r>
              <a:rPr lang="ru-RU" dirty="0" smtClean="0"/>
              <a:t> </a:t>
            </a:r>
            <a:r>
              <a:rPr lang="fr-FR" dirty="0" smtClean="0"/>
              <a:t>la </a:t>
            </a:r>
            <a:r>
              <a:rPr lang="fr-FR" dirty="0"/>
              <a:t>culture hellénique.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03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15" y="1700808"/>
            <a:ext cx="31180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Иван </a:t>
            </a:r>
            <a:r>
              <a:rPr lang="ru-RU" dirty="0" err="1"/>
              <a:t>Тютюнджиев</a:t>
            </a:r>
            <a:r>
              <a:rPr lang="ru-RU" dirty="0"/>
              <a:t> (2008)</a:t>
            </a:r>
            <a:br>
              <a:rPr lang="ru-RU" dirty="0"/>
            </a:br>
            <a:r>
              <a:rPr lang="en-US" dirty="0" smtClean="0"/>
              <a:t>Tom </a:t>
            </a:r>
            <a:r>
              <a:rPr lang="en-US" dirty="0" err="1" smtClean="0"/>
              <a:t>Papademetriou</a:t>
            </a:r>
            <a:r>
              <a:rPr lang="en-US" dirty="0" smtClean="0"/>
              <a:t> (</a:t>
            </a:r>
            <a:r>
              <a:rPr lang="ru-RU" dirty="0" smtClean="0"/>
              <a:t>2015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0" y="1700807"/>
            <a:ext cx="3324944" cy="46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9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Патриархи, назначенные по протекции </a:t>
            </a:r>
            <a:r>
              <a:rPr lang="ru-RU" dirty="0" err="1" smtClean="0"/>
              <a:t>Кантакузинов</a:t>
            </a:r>
            <a:r>
              <a:rPr lang="ru-RU" dirty="0" smtClean="0"/>
              <a:t> из </a:t>
            </a:r>
            <a:r>
              <a:rPr lang="ru-RU" dirty="0" err="1" smtClean="0"/>
              <a:t>Анхиало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15064" cy="48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33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раннеосманских</a:t>
            </a:r>
            <a:r>
              <a:rPr lang="ru-RU" dirty="0" smtClean="0"/>
              <a:t> Балкан в условиях распада «национальной», «социальной» и «конфессиональной» парадигм;</a:t>
            </a:r>
          </a:p>
          <a:p>
            <a:r>
              <a:rPr lang="ru-RU" dirty="0" smtClean="0"/>
              <a:t>Отношения православных и мусульман на Балканах на фоне трансформации «больших тезисов» </a:t>
            </a:r>
            <a:r>
              <a:rPr lang="ru-RU" dirty="0" err="1" smtClean="0"/>
              <a:t>османистики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Новые интерпретации обстоятельств и ситуаций отношений мусульман и православных в </a:t>
            </a:r>
            <a:r>
              <a:rPr lang="en-US" dirty="0" smtClean="0"/>
              <a:t>XV –</a:t>
            </a:r>
            <a:r>
              <a:rPr lang="ru-RU" dirty="0" smtClean="0"/>
              <a:t> </a:t>
            </a:r>
            <a:r>
              <a:rPr lang="en-US" dirty="0" smtClean="0"/>
              <a:t>XVI </a:t>
            </a:r>
            <a:r>
              <a:rPr lang="ru-RU" dirty="0" smtClean="0"/>
              <a:t>вв.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00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Başbakanlık</a:t>
            </a:r>
            <a:r>
              <a:rPr lang="en-US" dirty="0"/>
              <a:t> </a:t>
            </a:r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Arşivi</a:t>
            </a:r>
            <a:r>
              <a:rPr lang="en-US" dirty="0"/>
              <a:t> – İstanbul. </a:t>
            </a:r>
            <a:r>
              <a:rPr lang="ru-RU" dirty="0" smtClean="0"/>
              <a:t>(„</a:t>
            </a:r>
            <a:r>
              <a:rPr lang="en-US" dirty="0" err="1"/>
              <a:t>Piskopos</a:t>
            </a:r>
            <a:r>
              <a:rPr lang="en-US" dirty="0"/>
              <a:t> </a:t>
            </a:r>
            <a:r>
              <a:rPr lang="en-US" dirty="0" err="1"/>
              <a:t>kalemi</a:t>
            </a:r>
            <a:r>
              <a:rPr lang="en-US" dirty="0" smtClean="0"/>
              <a:t>“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Православните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на </a:t>
            </a:r>
            <a:r>
              <a:rPr lang="ru-RU" dirty="0" err="1"/>
              <a:t>Балканите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ХVІІ–ХVІІІ в</a:t>
            </a:r>
            <a:r>
              <a:rPr lang="ru-RU" dirty="0" smtClean="0"/>
              <a:t>.(</a:t>
            </a:r>
            <a:r>
              <a:rPr lang="ru-RU" dirty="0" err="1" smtClean="0"/>
              <a:t>Кр.Мутафова</a:t>
            </a:r>
            <a:r>
              <a:rPr lang="ru-RU" dirty="0" smtClean="0"/>
              <a:t>, </a:t>
            </a:r>
            <a:r>
              <a:rPr lang="ru-RU" dirty="0" err="1" smtClean="0"/>
              <a:t>М.Калицин</a:t>
            </a:r>
            <a:r>
              <a:rPr lang="ru-RU" dirty="0" smtClean="0"/>
              <a:t>, 2019)</a:t>
            </a:r>
          </a:p>
          <a:p>
            <a:r>
              <a:rPr lang="ru-RU" dirty="0" err="1"/>
              <a:t>Подбрани</a:t>
            </a:r>
            <a:r>
              <a:rPr lang="ru-RU" dirty="0"/>
              <a:t> </a:t>
            </a:r>
            <a:r>
              <a:rPr lang="ru-RU" dirty="0" err="1"/>
              <a:t>османски</a:t>
            </a:r>
            <a:r>
              <a:rPr lang="ru-RU" dirty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Търново</a:t>
            </a:r>
            <a:r>
              <a:rPr lang="ru-RU" dirty="0"/>
              <a:t> и </a:t>
            </a:r>
            <a:r>
              <a:rPr lang="ru-RU" dirty="0" err="1"/>
              <a:t>Търновска</a:t>
            </a:r>
            <a:r>
              <a:rPr lang="ru-RU" dirty="0"/>
              <a:t> </a:t>
            </a:r>
            <a:r>
              <a:rPr lang="ru-RU" dirty="0" err="1"/>
              <a:t>каза</a:t>
            </a:r>
            <a:r>
              <a:rPr lang="ru-RU" dirty="0"/>
              <a:t>. </a:t>
            </a:r>
            <a:r>
              <a:rPr lang="ru-RU" dirty="0" smtClean="0"/>
              <a:t>(2011)</a:t>
            </a:r>
          </a:p>
          <a:p>
            <a:r>
              <a:rPr lang="ru-RU" dirty="0" err="1" smtClean="0"/>
              <a:t>Шулетић</a:t>
            </a:r>
            <a:r>
              <a:rPr lang="ru-RU" dirty="0" smtClean="0"/>
              <a:t> Н. </a:t>
            </a:r>
            <a:r>
              <a:rPr lang="ru-RU" dirty="0" err="1" smtClean="0"/>
              <a:t>Српска</a:t>
            </a:r>
            <a:r>
              <a:rPr lang="ru-RU" dirty="0" smtClean="0"/>
              <a:t> </a:t>
            </a:r>
            <a:r>
              <a:rPr lang="ru-RU" dirty="0" err="1" smtClean="0"/>
              <a:t>црква</a:t>
            </a:r>
            <a:r>
              <a:rPr lang="ru-RU" dirty="0" smtClean="0"/>
              <a:t>  после 1459 г. О интеграции </a:t>
            </a:r>
            <a:r>
              <a:rPr lang="ru-RU" dirty="0" err="1" smtClean="0"/>
              <a:t>српског</a:t>
            </a:r>
            <a:r>
              <a:rPr lang="ru-RU" dirty="0" smtClean="0"/>
              <a:t> клера у </a:t>
            </a:r>
            <a:r>
              <a:rPr lang="ru-RU" dirty="0" err="1" smtClean="0"/>
              <a:t>турски</a:t>
            </a:r>
            <a:r>
              <a:rPr lang="ru-RU" dirty="0" smtClean="0"/>
              <a:t> </a:t>
            </a:r>
            <a:r>
              <a:rPr lang="ru-RU" dirty="0" err="1" smtClean="0"/>
              <a:t>фискален</a:t>
            </a:r>
            <a:r>
              <a:rPr lang="ru-RU" dirty="0" smtClean="0"/>
              <a:t> систем // </a:t>
            </a:r>
            <a:r>
              <a:rPr lang="ru-RU" dirty="0" err="1" smtClean="0"/>
              <a:t>Пад</a:t>
            </a:r>
            <a:r>
              <a:rPr lang="ru-RU" dirty="0" smtClean="0"/>
              <a:t> </a:t>
            </a:r>
            <a:r>
              <a:rPr lang="ru-RU" dirty="0" err="1" smtClean="0"/>
              <a:t>српске</a:t>
            </a:r>
            <a:r>
              <a:rPr lang="ru-RU" dirty="0" smtClean="0"/>
              <a:t> </a:t>
            </a:r>
            <a:r>
              <a:rPr lang="ru-RU" dirty="0" err="1" smtClean="0"/>
              <a:t>деспотовине</a:t>
            </a:r>
            <a:r>
              <a:rPr lang="ru-RU" dirty="0" smtClean="0"/>
              <a:t> 1459. године. </a:t>
            </a:r>
            <a:r>
              <a:rPr lang="ru-RU" dirty="0" err="1" smtClean="0"/>
              <a:t>Београд</a:t>
            </a:r>
            <a:r>
              <a:rPr lang="ru-RU" dirty="0" smtClean="0"/>
              <a:t>, 2011. 331-349.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52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Крупникская</a:t>
            </a:r>
            <a:r>
              <a:rPr lang="ru-RU" dirty="0" smtClean="0"/>
              <a:t> епархия </a:t>
            </a:r>
            <a:br>
              <a:rPr lang="ru-RU" dirty="0" smtClean="0"/>
            </a:br>
            <a:r>
              <a:rPr lang="ru-RU" dirty="0" smtClean="0"/>
              <a:t>(кон.</a:t>
            </a:r>
            <a:r>
              <a:rPr lang="en-US" dirty="0" smtClean="0"/>
              <a:t>XIV-</a:t>
            </a:r>
            <a:r>
              <a:rPr lang="ru-RU" dirty="0" smtClean="0"/>
              <a:t>кон. </a:t>
            </a:r>
            <a:r>
              <a:rPr lang="en-US" dirty="0" smtClean="0"/>
              <a:t>XV</a:t>
            </a:r>
            <a:r>
              <a:rPr lang="ru-RU" dirty="0" smtClean="0"/>
              <a:t> вв.)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1275 г. – </a:t>
            </a:r>
            <a:r>
              <a:rPr lang="ru-RU" dirty="0" err="1" smtClean="0"/>
              <a:t>метох</a:t>
            </a:r>
            <a:r>
              <a:rPr lang="ru-RU" dirty="0" smtClean="0"/>
              <a:t> </a:t>
            </a:r>
            <a:r>
              <a:rPr lang="ru-RU" dirty="0" err="1" smtClean="0"/>
              <a:t>Ксиропотамского</a:t>
            </a:r>
            <a:r>
              <a:rPr lang="ru-RU" dirty="0" smtClean="0"/>
              <a:t> монастыря</a:t>
            </a:r>
          </a:p>
          <a:p>
            <a:r>
              <a:rPr lang="en-US" dirty="0" smtClean="0"/>
              <a:t>XIV </a:t>
            </a:r>
            <a:r>
              <a:rPr lang="ru-RU" dirty="0" smtClean="0"/>
              <a:t>в. – крепость и некрополь</a:t>
            </a:r>
          </a:p>
          <a:p>
            <a:r>
              <a:rPr lang="ru-RU" dirty="0" smtClean="0"/>
              <a:t>1448 г. – данные о смерти епископа Иакова, оставил трех или четырех сыновей</a:t>
            </a:r>
          </a:p>
          <a:p>
            <a:r>
              <a:rPr lang="ru-RU" dirty="0" smtClean="0"/>
              <a:t>1469 г. – епископ Иосиф, (сын Иакова?)</a:t>
            </a:r>
          </a:p>
          <a:p>
            <a:r>
              <a:rPr lang="ru-RU" dirty="0" smtClean="0"/>
              <a:t>1477 г. </a:t>
            </a:r>
            <a:r>
              <a:rPr lang="ru-RU" dirty="0"/>
              <a:t>– </a:t>
            </a:r>
            <a:r>
              <a:rPr lang="ru-RU" dirty="0" err="1"/>
              <a:t>Крупникское</a:t>
            </a:r>
            <a:r>
              <a:rPr lang="ru-RU" dirty="0"/>
              <a:t> евангелие </a:t>
            </a:r>
          </a:p>
          <a:p>
            <a:r>
              <a:rPr lang="ru-RU" dirty="0" smtClean="0"/>
              <a:t>1488 г. – епископ Иаков </a:t>
            </a:r>
            <a:r>
              <a:rPr lang="en-US" dirty="0" smtClean="0"/>
              <a:t>II</a:t>
            </a:r>
            <a:r>
              <a:rPr lang="ru-RU" dirty="0" smtClean="0"/>
              <a:t> (внук?) – храм св. Димитрия в </a:t>
            </a:r>
            <a:r>
              <a:rPr lang="ru-RU" dirty="0" err="1" smtClean="0"/>
              <a:t>Бобошево</a:t>
            </a:r>
            <a:endParaRPr lang="ru-RU" dirty="0" smtClean="0"/>
          </a:p>
          <a:p>
            <a:r>
              <a:rPr lang="ru-RU" dirty="0" smtClean="0"/>
              <a:t>1570 г. – опись (</a:t>
            </a:r>
            <a:r>
              <a:rPr lang="ru-RU" dirty="0" err="1" smtClean="0"/>
              <a:t>дефтер</a:t>
            </a:r>
            <a:r>
              <a:rPr lang="ru-RU" dirty="0" smtClean="0"/>
              <a:t>) – 14 мусульман из примерно 300 жителей, монастырь св. Архангела Михаила – часть </a:t>
            </a:r>
            <a:r>
              <a:rPr lang="ru-RU" dirty="0" err="1" smtClean="0"/>
              <a:t>тимара</a:t>
            </a:r>
            <a:r>
              <a:rPr lang="ru-RU" dirty="0" smtClean="0"/>
              <a:t>, 2 мельницы   </a:t>
            </a:r>
          </a:p>
          <a:p>
            <a:r>
              <a:rPr lang="ru-RU" dirty="0" smtClean="0"/>
              <a:t>Далее сведений нет, но в 1690 г. – большинство жителей - мусульмане.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05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2060848"/>
            <a:ext cx="9144000" cy="26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Надпись 1488 г. о постройке церкви св. Димитрия в с. </a:t>
            </a:r>
            <a:r>
              <a:rPr lang="ru-RU" dirty="0" err="1" smtClean="0"/>
              <a:t>Бобошево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5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275"/>
            <a:ext cx="4005263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97" y="422275"/>
            <a:ext cx="4007909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5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3829"/>
            <a:ext cx="5015356" cy="64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782236" cy="561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252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" y="188640"/>
            <a:ext cx="3790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57699" cy="628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05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Concepts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Demetrios</a:t>
            </a:r>
            <a:r>
              <a:rPr lang="en-US" dirty="0"/>
              <a:t> </a:t>
            </a:r>
            <a:r>
              <a:rPr lang="en-US" dirty="0" err="1" smtClean="0"/>
              <a:t>Constantelos</a:t>
            </a:r>
            <a:r>
              <a:rPr lang="en-US" dirty="0" smtClean="0"/>
              <a:t>. Altruistic </a:t>
            </a:r>
            <a:r>
              <a:rPr lang="en-US" dirty="0"/>
              <a:t>Suicide or Altruistic Martyrdom</a:t>
            </a:r>
            <a:r>
              <a:rPr lang="en-US" dirty="0" smtClean="0"/>
              <a:t>? Christian </a:t>
            </a:r>
            <a:r>
              <a:rPr lang="en-US" dirty="0"/>
              <a:t>Greek orthodox </a:t>
            </a:r>
            <a:r>
              <a:rPr lang="en-US" dirty="0" err="1"/>
              <a:t>Neomartyrs</a:t>
            </a:r>
            <a:r>
              <a:rPr lang="en-US" dirty="0"/>
              <a:t>: A Case </a:t>
            </a:r>
            <a:r>
              <a:rPr lang="en-US" dirty="0" smtClean="0"/>
              <a:t>Study // Archives </a:t>
            </a:r>
            <a:r>
              <a:rPr lang="en-US" dirty="0"/>
              <a:t>of Suicide Research, Volume 8, No 1, </a:t>
            </a:r>
            <a:r>
              <a:rPr lang="en-US" dirty="0" smtClean="0"/>
              <a:t>2004.</a:t>
            </a:r>
          </a:p>
          <a:p>
            <a:r>
              <a:rPr lang="en-US" dirty="0" err="1" smtClean="0"/>
              <a:t>Tijana</a:t>
            </a:r>
            <a:r>
              <a:rPr lang="en-US" dirty="0" smtClean="0"/>
              <a:t> </a:t>
            </a:r>
            <a:r>
              <a:rPr lang="en-US" dirty="0" err="1" smtClean="0"/>
              <a:t>Krstic</a:t>
            </a:r>
            <a:r>
              <a:rPr lang="en-US" dirty="0" smtClean="0"/>
              <a:t>. Contested </a:t>
            </a:r>
            <a:r>
              <a:rPr lang="en-US" dirty="0"/>
              <a:t>conversions to Islam: narratives of religious change in the </a:t>
            </a:r>
            <a:r>
              <a:rPr lang="en-US" dirty="0" smtClean="0"/>
              <a:t>early modern </a:t>
            </a:r>
            <a:r>
              <a:rPr lang="en-US" dirty="0"/>
              <a:t>Ottoman </a:t>
            </a:r>
            <a:r>
              <a:rPr lang="en-US" dirty="0" smtClean="0"/>
              <a:t>Empire (2011</a:t>
            </a:r>
            <a:r>
              <a:rPr lang="en-US" dirty="0"/>
              <a:t>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/>
              <a:t>(</a:t>
            </a:r>
            <a:r>
              <a:rPr lang="en-US" i="1" dirty="0"/>
              <a:t>Martyrdom Impresarios)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02028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Георгий </a:t>
            </a:r>
            <a:r>
              <a:rPr lang="ru-RU" dirty="0" err="1" smtClean="0"/>
              <a:t>Адрианопольский</a:t>
            </a:r>
            <a:r>
              <a:rPr lang="ru-RU" dirty="0" smtClean="0"/>
              <a:t> (26.03.1437 – </a:t>
            </a:r>
            <a:r>
              <a:rPr lang="ru-RU" dirty="0" err="1" smtClean="0"/>
              <a:t>греч.житие</a:t>
            </a:r>
            <a:r>
              <a:rPr lang="ru-RU" dirty="0" smtClean="0"/>
              <a:t> </a:t>
            </a:r>
            <a:r>
              <a:rPr lang="en-US" dirty="0" smtClean="0"/>
              <a:t>XVII</a:t>
            </a:r>
            <a:r>
              <a:rPr lang="ru-RU" dirty="0" smtClean="0"/>
              <a:t> в.)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ru-RU" dirty="0" smtClean="0"/>
              <a:t>Воин (</a:t>
            </a:r>
            <a:r>
              <a:rPr lang="ru-RU" dirty="0" err="1" smtClean="0"/>
              <a:t>джебелю-войнуган</a:t>
            </a:r>
            <a:r>
              <a:rPr lang="ru-RU" dirty="0" smtClean="0"/>
              <a:t>) из Софии послан в </a:t>
            </a:r>
            <a:r>
              <a:rPr lang="ru-RU" dirty="0" err="1" smtClean="0"/>
              <a:t>Адрианополь</a:t>
            </a:r>
            <a:r>
              <a:rPr lang="ru-RU" dirty="0" smtClean="0"/>
              <a:t> в войско</a:t>
            </a:r>
          </a:p>
          <a:p>
            <a:r>
              <a:rPr lang="ru-RU" dirty="0" smtClean="0"/>
              <a:t>Конфликт в оружейной мастерской из-за спора с мастером </a:t>
            </a:r>
            <a:r>
              <a:rPr lang="ru-RU" b="1" dirty="0" smtClean="0"/>
              <a:t>о природе Христа</a:t>
            </a:r>
          </a:p>
          <a:p>
            <a:r>
              <a:rPr lang="ru-RU" dirty="0" smtClean="0"/>
              <a:t>Разбирательство у кади обвинения в хуле на Аллаха</a:t>
            </a:r>
          </a:p>
          <a:p>
            <a:r>
              <a:rPr lang="ru-RU" dirty="0" smtClean="0"/>
              <a:t>Предложение кади принять ислам во искупление вины</a:t>
            </a:r>
          </a:p>
          <a:p>
            <a:r>
              <a:rPr lang="ru-RU" dirty="0" smtClean="0"/>
              <a:t>Отказ и казнь, сожжение с собаками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66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Георгий Новый (1.02.1515)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Искусный мастер из </a:t>
            </a:r>
            <a:r>
              <a:rPr lang="ru-RU" dirty="0" err="1" smtClean="0"/>
              <a:t>Кратово</a:t>
            </a:r>
            <a:r>
              <a:rPr lang="ru-RU" dirty="0" smtClean="0"/>
              <a:t> Георгий жил в Софии у своего духовника попа Петра (</a:t>
            </a:r>
            <a:r>
              <a:rPr lang="en-US" i="1" dirty="0" smtClean="0"/>
              <a:t>Martyr’s </a:t>
            </a:r>
            <a:r>
              <a:rPr lang="en-US" i="1" dirty="0" err="1" smtClean="0"/>
              <a:t>impressario</a:t>
            </a:r>
            <a:r>
              <a:rPr lang="en-US" i="1" dirty="0" smtClean="0"/>
              <a:t> – T. </a:t>
            </a:r>
            <a:r>
              <a:rPr lang="en-US" i="1" dirty="0" err="1" smtClean="0"/>
              <a:t>Krstic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Мусульмане, видя мастерство Георгия, предлагают ему принять ислам, Г. отказывается и исповедует Христа</a:t>
            </a:r>
          </a:p>
          <a:p>
            <a:r>
              <a:rPr lang="ru-RU" dirty="0" smtClean="0"/>
              <a:t>По доносу мусульман он арестован, Петр получает разрешение посещать его в тюрьме,  уговаривает принять казнь и удостоиться мученического венца</a:t>
            </a:r>
          </a:p>
          <a:p>
            <a:r>
              <a:rPr lang="ru-RU" dirty="0" smtClean="0"/>
              <a:t>Георгий просит выкупить его у кади, кади перед мусульманами дважды пытается оправдать Георгия, но они угрожают ему жалобой султану</a:t>
            </a:r>
          </a:p>
          <a:p>
            <a:r>
              <a:rPr lang="ru-RU" dirty="0" smtClean="0"/>
              <a:t>Кади выдает Георгия мусульманам, те в последний раз предлагают ему принять ислам</a:t>
            </a:r>
          </a:p>
          <a:p>
            <a:r>
              <a:rPr lang="ru-RU" dirty="0" smtClean="0"/>
              <a:t>Отказ, казнь, сожжение тела, чудесное сохранение мощей, признание святости Георгия судьей.  </a:t>
            </a:r>
          </a:p>
        </p:txBody>
      </p:sp>
    </p:spTree>
    <p:extLst>
      <p:ext uri="{BB962C8B-B14F-4D97-AF65-F5344CB8AC3E}">
        <p14:creationId xmlns:p14="http://schemas.microsoft.com/office/powerpoint/2010/main" val="724370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Софийский Новый (1555)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Албанец из Янины, сапожник, переехал в Софию, затем уехал работать в Валахию, но вернулся в Софию, где оставались жена и двое сыновей</a:t>
            </a:r>
          </a:p>
          <a:p>
            <a:r>
              <a:rPr lang="ru-RU" dirty="0" smtClean="0"/>
              <a:t>После смерти сыновей был обманом обращен в ислам, но через год публично отрекся под влиянием духовника – попа </a:t>
            </a:r>
            <a:r>
              <a:rPr lang="ru-RU" dirty="0" err="1" smtClean="0"/>
              <a:t>Пейо</a:t>
            </a:r>
            <a:r>
              <a:rPr lang="ru-RU" dirty="0" smtClean="0"/>
              <a:t> – и забит камнями, тело сожжено.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2" y="713312"/>
            <a:ext cx="8529190" cy="545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35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Филофея</a:t>
            </a:r>
            <a:r>
              <a:rPr lang="ru-RU" dirty="0" smtClean="0"/>
              <a:t> (</a:t>
            </a:r>
            <a:r>
              <a:rPr lang="ru-RU" dirty="0" err="1" smtClean="0"/>
              <a:t>Регула</a:t>
            </a:r>
            <a:r>
              <a:rPr lang="ru-RU" dirty="0" smtClean="0"/>
              <a:t>) Афинская </a:t>
            </a:r>
            <a:br>
              <a:rPr lang="ru-RU" dirty="0" smtClean="0"/>
            </a:br>
            <a:r>
              <a:rPr lang="ru-RU" dirty="0" smtClean="0"/>
              <a:t>(1589)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Жительница Афин организовала приют для женщин, обращенных в ислам как рабынь и жен и помогала им бежать в Венецию</a:t>
            </a:r>
          </a:p>
          <a:p>
            <a:r>
              <a:rPr lang="ru-RU" dirty="0" smtClean="0"/>
              <a:t>Изобличена мусульманами, избита и умерла от побоев в заточении</a:t>
            </a:r>
            <a:endParaRPr lang="en-US" dirty="0" smtClean="0"/>
          </a:p>
          <a:p>
            <a:r>
              <a:rPr lang="ru-RU" dirty="0" smtClean="0"/>
              <a:t>Единственное </a:t>
            </a:r>
            <a:r>
              <a:rPr lang="ru-RU" dirty="0" err="1" smtClean="0"/>
              <a:t>новомученическое</a:t>
            </a:r>
            <a:r>
              <a:rPr lang="ru-RU" dirty="0" smtClean="0"/>
              <a:t> житие, подтвержденное </a:t>
            </a:r>
            <a:r>
              <a:rPr lang="ru-RU" dirty="0" err="1" smtClean="0"/>
              <a:t>кадийским</a:t>
            </a:r>
            <a:r>
              <a:rPr lang="ru-RU" dirty="0" smtClean="0"/>
              <a:t> протоколом – отправлена в заточение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883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/>
              <a:t>Св. Павел Русский (1683)</a:t>
            </a:r>
            <a:endParaRPr lang="ru-RU" altLang="ru-RU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altLang="ru-RU" dirty="0" smtClean="0"/>
              <a:t>Павел, купленный в Крыму русский пленный моряк, </a:t>
            </a:r>
            <a:r>
              <a:rPr lang="ru-RU" altLang="ru-RU" dirty="0"/>
              <a:t>страдал эпилепсией, и турки, воспользовавшись его болезнью, обманом объявили его мусульманином;</a:t>
            </a:r>
          </a:p>
          <a:p>
            <a:r>
              <a:rPr lang="ru-RU" altLang="ru-RU" dirty="0"/>
              <a:t>Жена Павла отказалась </a:t>
            </a:r>
            <a:r>
              <a:rPr lang="ru-RU" altLang="ru-RU" dirty="0" smtClean="0"/>
              <a:t>свидетельствовать</a:t>
            </a:r>
            <a:r>
              <a:rPr lang="ru-RU" altLang="ru-RU" dirty="0"/>
              <a:t>, что он не принимал </a:t>
            </a:r>
            <a:r>
              <a:rPr lang="ru-RU" altLang="ru-RU" dirty="0" smtClean="0"/>
              <a:t>ислам: «Остаться женой эпилептика или стать вдовой святого»;</a:t>
            </a:r>
            <a:endParaRPr lang="ru-RU" altLang="ru-RU" dirty="0"/>
          </a:p>
          <a:p>
            <a:r>
              <a:rPr lang="ru-RU" altLang="ru-RU" dirty="0"/>
              <a:t>Павел был казнен за отступничество от правой </a:t>
            </a:r>
            <a:r>
              <a:rPr lang="ru-RU" altLang="ru-RU" dirty="0" smtClean="0"/>
              <a:t>веры.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255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Новомученики</a:t>
            </a:r>
            <a:r>
              <a:rPr lang="ru-RU" dirty="0" smtClean="0"/>
              <a:t> </a:t>
            </a:r>
            <a:r>
              <a:rPr lang="en-US" dirty="0" smtClean="0"/>
              <a:t>XV-XIX</a:t>
            </a:r>
            <a:r>
              <a:rPr lang="ru-RU" dirty="0" smtClean="0"/>
              <a:t> вв.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XV – 12</a:t>
            </a:r>
            <a:r>
              <a:rPr lang="ru-RU" dirty="0" smtClean="0"/>
              <a:t>                               11 патриархов</a:t>
            </a:r>
            <a:endParaRPr lang="en-US" dirty="0" smtClean="0"/>
          </a:p>
          <a:p>
            <a:r>
              <a:rPr lang="en-US" dirty="0" smtClean="0"/>
              <a:t>XVI – 25</a:t>
            </a:r>
            <a:r>
              <a:rPr lang="ru-RU" dirty="0" smtClean="0"/>
              <a:t>                              около 100 епископов и </a:t>
            </a:r>
            <a:endParaRPr lang="en-US" dirty="0" smtClean="0"/>
          </a:p>
          <a:p>
            <a:r>
              <a:rPr lang="en-US" dirty="0" smtClean="0"/>
              <a:t>XVII – 41</a:t>
            </a:r>
            <a:r>
              <a:rPr lang="ru-RU" dirty="0" smtClean="0"/>
              <a:t>                             игуменов </a:t>
            </a:r>
            <a:endParaRPr lang="en-US" dirty="0" smtClean="0"/>
          </a:p>
          <a:p>
            <a:r>
              <a:rPr lang="en-US" dirty="0" smtClean="0"/>
              <a:t>XVIII – 57</a:t>
            </a:r>
          </a:p>
          <a:p>
            <a:r>
              <a:rPr lang="en-US" dirty="0" smtClean="0"/>
              <a:t>XIX – 66</a:t>
            </a:r>
          </a:p>
          <a:p>
            <a:pPr marL="0" indent="0" algn="r">
              <a:buNone/>
            </a:pPr>
            <a:r>
              <a:rPr lang="en-US" sz="2600" dirty="0"/>
              <a:t>Metropolitan </a:t>
            </a:r>
            <a:r>
              <a:rPr lang="en-US" sz="2600" dirty="0" err="1" smtClean="0"/>
              <a:t>Elpidoforos</a:t>
            </a:r>
            <a:r>
              <a:rPr lang="en-US" sz="2600" dirty="0" smtClean="0"/>
              <a:t> (</a:t>
            </a:r>
            <a:r>
              <a:rPr lang="en-US" sz="2600" dirty="0" err="1" smtClean="0"/>
              <a:t>Lambryniades</a:t>
            </a:r>
            <a:r>
              <a:rPr lang="en-US" sz="2600" dirty="0"/>
              <a:t>) of </a:t>
            </a:r>
            <a:r>
              <a:rPr lang="en-US" sz="2600" dirty="0" err="1"/>
              <a:t>Prusa</a:t>
            </a:r>
            <a:endParaRPr lang="en-US" sz="2600" dirty="0"/>
          </a:p>
          <a:p>
            <a:pPr marL="0" indent="0" algn="r">
              <a:buNone/>
            </a:pPr>
            <a:r>
              <a:rPr lang="en-US" sz="2600" dirty="0"/>
              <a:t>The Image of the Turks in the Vitae of </a:t>
            </a:r>
            <a:r>
              <a:rPr lang="en-US" sz="2600" dirty="0" smtClean="0"/>
              <a:t>the </a:t>
            </a:r>
            <a:r>
              <a:rPr lang="en-US" sz="2600" dirty="0" err="1" smtClean="0"/>
              <a:t>Neomartyrs</a:t>
            </a:r>
            <a:r>
              <a:rPr lang="en-US" sz="2600" dirty="0" smtClean="0"/>
              <a:t> </a:t>
            </a:r>
            <a:r>
              <a:rPr lang="en-US" sz="2600" dirty="0"/>
              <a:t>of the Orthodox Church </a:t>
            </a:r>
            <a:r>
              <a:rPr lang="en-US" sz="2600" dirty="0" smtClean="0"/>
              <a:t>(Legacy </a:t>
            </a:r>
            <a:r>
              <a:rPr lang="en-US" sz="2600" dirty="0"/>
              <a:t>of Achievement: Παρακατα</a:t>
            </a:r>
            <a:r>
              <a:rPr lang="en-US" sz="2600" dirty="0" err="1"/>
              <a:t>θήκη</a:t>
            </a:r>
            <a:r>
              <a:rPr lang="en-US" sz="2600" dirty="0"/>
              <a:t>  </a:t>
            </a:r>
            <a:r>
              <a:rPr lang="en-US" sz="2600" dirty="0" err="1" smtClean="0"/>
              <a:t>Έργου</a:t>
            </a:r>
            <a:r>
              <a:rPr lang="en-US" sz="2600" dirty="0" smtClean="0"/>
              <a:t>), Boston </a:t>
            </a:r>
            <a:r>
              <a:rPr lang="en-US" sz="2600" dirty="0"/>
              <a:t>2008, σ. 598-608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1113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Converts from Islam to Orthodoxy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Amir </a:t>
            </a:r>
            <a:r>
              <a:rPr lang="en-US" dirty="0" err="1" smtClean="0"/>
              <a:t>Hodja</a:t>
            </a:r>
            <a:r>
              <a:rPr lang="en-US" dirty="0" smtClean="0"/>
              <a:t>, soldier (Jerusalem, 1614) – Easter service.</a:t>
            </a:r>
          </a:p>
          <a:p>
            <a:r>
              <a:rPr lang="en-US" dirty="0"/>
              <a:t>Two anonymous </a:t>
            </a:r>
            <a:r>
              <a:rPr lang="en-US" dirty="0" err="1"/>
              <a:t>Derviş</a:t>
            </a:r>
            <a:r>
              <a:rPr lang="en-US" dirty="0"/>
              <a:t> in Rhodes (1622) – Service </a:t>
            </a:r>
            <a:endParaRPr lang="ru-RU" dirty="0"/>
          </a:p>
          <a:p>
            <a:r>
              <a:rPr lang="en-US" dirty="0" err="1" smtClean="0"/>
              <a:t>Ahmet</a:t>
            </a:r>
            <a:r>
              <a:rPr lang="en-US" dirty="0"/>
              <a:t>, </a:t>
            </a:r>
            <a:r>
              <a:rPr lang="en-US" dirty="0" err="1" smtClean="0"/>
              <a:t>defterdar</a:t>
            </a:r>
            <a:r>
              <a:rPr lang="en-US" dirty="0" smtClean="0"/>
              <a:t> (Istanbul</a:t>
            </a:r>
            <a:r>
              <a:rPr lang="en-US" dirty="0"/>
              <a:t>, </a:t>
            </a:r>
            <a:r>
              <a:rPr lang="en-US" dirty="0" smtClean="0"/>
              <a:t>1682) – Russian wife, Easter Service.</a:t>
            </a:r>
            <a:endParaRPr lang="ru-RU" dirty="0" smtClean="0"/>
          </a:p>
          <a:p>
            <a:r>
              <a:rPr lang="en-US" i="1" dirty="0" err="1"/>
              <a:t>Kitapçı</a:t>
            </a:r>
            <a:r>
              <a:rPr lang="en-US" i="1" dirty="0"/>
              <a:t> </a:t>
            </a:r>
            <a:r>
              <a:rPr lang="en-US" i="1" dirty="0" err="1"/>
              <a:t>Bayrı</a:t>
            </a:r>
            <a:r>
              <a:rPr lang="en-US" i="1" dirty="0"/>
              <a:t>, </a:t>
            </a:r>
            <a:r>
              <a:rPr lang="en-US" i="1" dirty="0" err="1"/>
              <a:t>Buket</a:t>
            </a:r>
            <a:r>
              <a:rPr lang="en-US" i="1" dirty="0"/>
              <a:t>. Martyrs and Dervishes as Witnesses: Transformation of Byzantine Identity in the Lands </a:t>
            </a:r>
            <a:r>
              <a:rPr lang="en-US" i="1" dirty="0" smtClean="0"/>
              <a:t>of </a:t>
            </a:r>
            <a:r>
              <a:rPr lang="en-US" i="1" dirty="0"/>
              <a:t>Rum </a:t>
            </a:r>
            <a:r>
              <a:rPr lang="en-US" i="1" dirty="0" smtClean="0"/>
              <a:t>13</a:t>
            </a:r>
            <a:r>
              <a:rPr lang="ru-RU" i="1" dirty="0" smtClean="0"/>
              <a:t>-1</a:t>
            </a:r>
            <a:r>
              <a:rPr lang="en-US" i="1" dirty="0" smtClean="0"/>
              <a:t>5 </a:t>
            </a:r>
            <a:r>
              <a:rPr lang="en-US" i="1" dirty="0" err="1" smtClean="0"/>
              <a:t>th.</a:t>
            </a:r>
            <a:r>
              <a:rPr lang="en-US" i="1" dirty="0" smtClean="0"/>
              <a:t> cc. (</a:t>
            </a:r>
            <a:r>
              <a:rPr lang="ru-RU" i="1" dirty="0" smtClean="0"/>
              <a:t>2019</a:t>
            </a:r>
            <a:r>
              <a:rPr lang="en-US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0203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err="1"/>
              <a:t>Künh</a:t>
            </a:r>
            <a:r>
              <a:rPr lang="en-US" sz="2800" b="1" dirty="0"/>
              <a:t> </a:t>
            </a:r>
            <a:r>
              <a:rPr lang="en-US" sz="2800" b="1" dirty="0" err="1"/>
              <a:t>ül-ahbar</a:t>
            </a:r>
            <a:r>
              <a:rPr lang="en-US" sz="2800" b="1" dirty="0"/>
              <a:t>, 1:16, translated by Cornell H. Fleischer in Bureaucrat and Intellectual in the Ottoman Empire: The Historian Mustafa Ali (1541-1600) (Princeton, 1986), 254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Those varied peoples and different types of </a:t>
            </a:r>
            <a:r>
              <a:rPr lang="en-US" dirty="0" err="1"/>
              <a:t>Rumis</a:t>
            </a:r>
            <a:r>
              <a:rPr lang="en-US" dirty="0"/>
              <a:t>  living in the glorious days of the Ottoman dynasty . . . are a select community and pure, pleasing people . . .most of the inhabitants of Rum are of confused ethnic origins. Among its notables there are few whose lineage does not go back to a convert to Islam . . . It is as if two different species of </a:t>
            </a:r>
            <a:r>
              <a:rPr lang="en-US" dirty="0" err="1"/>
              <a:t>fruitbearing</a:t>
            </a:r>
            <a:r>
              <a:rPr lang="en-US" dirty="0"/>
              <a:t> tree mingled and mated . . . The best qualities of the progenitors were then manifested and gave distinction, either in physical beauty, or in spiritual wisdom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46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Евангелие (ГИМ, Увар. № 479)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Лѣтъ</a:t>
            </a:r>
            <a:r>
              <a:rPr lang="ru-RU" dirty="0"/>
              <a:t> З… </a:t>
            </a:r>
            <a:r>
              <a:rPr lang="ru-RU" dirty="0" err="1"/>
              <a:t>априлие</a:t>
            </a:r>
            <a:r>
              <a:rPr lang="ru-RU" dirty="0"/>
              <a:t> </a:t>
            </a:r>
            <a:r>
              <a:rPr lang="ru-RU" dirty="0" err="1"/>
              <a:t>днъ</a:t>
            </a:r>
            <a:r>
              <a:rPr lang="ru-RU" dirty="0"/>
              <a:t> </a:t>
            </a:r>
            <a:r>
              <a:rPr lang="en-US" dirty="0"/>
              <a:t>KS </a:t>
            </a:r>
            <a:r>
              <a:rPr lang="ru-RU" dirty="0" err="1"/>
              <a:t>приде</a:t>
            </a:r>
            <a:r>
              <a:rPr lang="ru-RU" dirty="0"/>
              <a:t> ту Домна </a:t>
            </a:r>
            <a:r>
              <a:rPr lang="ru-RU" dirty="0" err="1"/>
              <a:t>Илинъка</a:t>
            </a:r>
            <a:r>
              <a:rPr lang="ru-RU" dirty="0"/>
              <a:t> </a:t>
            </a:r>
            <a:r>
              <a:rPr lang="ru-RU" dirty="0" err="1"/>
              <a:t>Влашкого</a:t>
            </a:r>
            <a:r>
              <a:rPr lang="ru-RU" dirty="0"/>
              <a:t> бега майка у град </a:t>
            </a:r>
            <a:r>
              <a:rPr lang="ru-RU" dirty="0" err="1"/>
              <a:t>Ерусалим</a:t>
            </a:r>
            <a:r>
              <a:rPr lang="ru-RU" dirty="0"/>
              <a:t> </a:t>
            </a:r>
            <a:r>
              <a:rPr lang="ru-RU" dirty="0" err="1"/>
              <a:t>съ</a:t>
            </a:r>
            <a:r>
              <a:rPr lang="ru-RU" dirty="0"/>
              <a:t> </a:t>
            </a:r>
            <a:r>
              <a:rPr lang="ru-RU" dirty="0" err="1"/>
              <a:t>синомъ</a:t>
            </a:r>
            <a:r>
              <a:rPr lang="ru-RU" dirty="0"/>
              <a:t> своим Михаил </a:t>
            </a:r>
            <a:r>
              <a:rPr lang="ru-RU" dirty="0" err="1"/>
              <a:t>Спатар</a:t>
            </a:r>
            <a:r>
              <a:rPr lang="ru-RU" dirty="0"/>
              <a:t> и </a:t>
            </a:r>
            <a:r>
              <a:rPr lang="ru-RU" dirty="0" err="1"/>
              <a:t>съ</a:t>
            </a:r>
            <a:r>
              <a:rPr lang="ru-RU" dirty="0"/>
              <a:t> </a:t>
            </a:r>
            <a:r>
              <a:rPr lang="ru-RU" dirty="0" err="1"/>
              <a:t>схъѣтер</a:t>
            </a:r>
            <a:r>
              <a:rPr lang="en-US" dirty="0" err="1"/>
              <a:t>i</a:t>
            </a:r>
            <a:r>
              <a:rPr lang="ru-RU" dirty="0"/>
              <a:t>е своею </a:t>
            </a:r>
            <a:r>
              <a:rPr lang="ru-RU" dirty="0" err="1"/>
              <a:t>Станькою</a:t>
            </a:r>
            <a:r>
              <a:rPr lang="ru-RU" dirty="0"/>
              <a:t> и </a:t>
            </a:r>
            <a:r>
              <a:rPr lang="ru-RU" dirty="0" err="1"/>
              <a:t>съ</a:t>
            </a:r>
            <a:r>
              <a:rPr lang="ru-RU" dirty="0"/>
              <a:t> </a:t>
            </a:r>
            <a:r>
              <a:rPr lang="ru-RU" dirty="0" err="1"/>
              <a:t>нима</a:t>
            </a:r>
            <a:r>
              <a:rPr lang="ru-RU" dirty="0"/>
              <a:t> </a:t>
            </a:r>
            <a:r>
              <a:rPr lang="ru-RU" dirty="0" err="1"/>
              <a:t>дойде</a:t>
            </a:r>
            <a:r>
              <a:rPr lang="ru-RU" dirty="0"/>
              <a:t> </a:t>
            </a:r>
            <a:r>
              <a:rPr lang="ru-RU" dirty="0" err="1"/>
              <a:t>Ѩнъко</a:t>
            </a:r>
            <a:r>
              <a:rPr lang="ru-RU" dirty="0"/>
              <a:t> </a:t>
            </a:r>
            <a:r>
              <a:rPr lang="ru-RU" dirty="0" err="1"/>
              <a:t>Булюбаша</a:t>
            </a:r>
            <a:r>
              <a:rPr lang="ru-RU" dirty="0"/>
              <a:t> </a:t>
            </a:r>
            <a:r>
              <a:rPr lang="ru-RU" dirty="0" err="1"/>
              <a:t>съ</a:t>
            </a:r>
            <a:r>
              <a:rPr lang="ru-RU" dirty="0"/>
              <a:t> </a:t>
            </a:r>
            <a:r>
              <a:rPr lang="ru-RU" dirty="0" err="1"/>
              <a:t>десет</a:t>
            </a:r>
            <a:r>
              <a:rPr lang="ru-RU" dirty="0"/>
              <a:t> </a:t>
            </a:r>
            <a:r>
              <a:rPr lang="ru-RU" dirty="0" err="1"/>
              <a:t>сеимени</a:t>
            </a:r>
            <a:r>
              <a:rPr lang="ru-RU" dirty="0"/>
              <a:t> и код Домне б</a:t>
            </a:r>
            <a:r>
              <a:rPr lang="en-US" dirty="0" err="1"/>
              <a:t>i</a:t>
            </a:r>
            <a:r>
              <a:rPr lang="ru-RU" dirty="0" err="1"/>
              <a:t>яше</a:t>
            </a:r>
            <a:r>
              <a:rPr lang="ru-RU" dirty="0"/>
              <a:t> М </a:t>
            </a:r>
            <a:r>
              <a:rPr lang="ru-RU" dirty="0" err="1"/>
              <a:t>людии</a:t>
            </a:r>
            <a:r>
              <a:rPr lang="ru-RU" dirty="0"/>
              <a:t> и </a:t>
            </a:r>
            <a:r>
              <a:rPr lang="ru-RU" dirty="0" err="1"/>
              <a:t>съ</a:t>
            </a:r>
            <a:r>
              <a:rPr lang="ru-RU" dirty="0"/>
              <a:t> </a:t>
            </a:r>
            <a:r>
              <a:rPr lang="ru-RU" dirty="0" err="1"/>
              <a:t>сеймени</a:t>
            </a:r>
            <a:r>
              <a:rPr lang="ru-RU" dirty="0"/>
              <a:t> и </a:t>
            </a:r>
            <a:r>
              <a:rPr lang="ru-RU" dirty="0" err="1"/>
              <a:t>съ</a:t>
            </a:r>
            <a:r>
              <a:rPr lang="ru-RU" dirty="0"/>
              <a:t> </a:t>
            </a:r>
            <a:r>
              <a:rPr lang="ru-RU" dirty="0" err="1"/>
              <a:t>свим</a:t>
            </a:r>
            <a:r>
              <a:rPr lang="ru-RU" dirty="0"/>
              <a:t> чином… И </a:t>
            </a:r>
            <a:r>
              <a:rPr lang="ru-RU" dirty="0" err="1"/>
              <a:t>сви</a:t>
            </a:r>
            <a:r>
              <a:rPr lang="ru-RU" dirty="0"/>
              <a:t> </a:t>
            </a:r>
            <a:r>
              <a:rPr lang="ru-RU" dirty="0" err="1"/>
              <a:t>сеимени</a:t>
            </a:r>
            <a:r>
              <a:rPr lang="ru-RU" dirty="0"/>
              <a:t> у </a:t>
            </a:r>
            <a:r>
              <a:rPr lang="ru-RU" dirty="0" err="1"/>
              <a:t>зелених</a:t>
            </a:r>
            <a:r>
              <a:rPr lang="ru-RU" dirty="0"/>
              <a:t> </a:t>
            </a:r>
            <a:r>
              <a:rPr lang="ru-RU" dirty="0" err="1"/>
              <a:t>халинах</a:t>
            </a:r>
            <a:r>
              <a:rPr lang="ru-RU" dirty="0"/>
              <a:t> </a:t>
            </a:r>
            <a:r>
              <a:rPr lang="ru-RU" dirty="0" err="1"/>
              <a:t>доишли</a:t>
            </a:r>
            <a:r>
              <a:rPr lang="ru-RU" dirty="0"/>
              <a:t>.</a:t>
            </a:r>
          </a:p>
          <a:p>
            <a:r>
              <a:rPr lang="ru-RU" dirty="0"/>
              <a:t>+ И </a:t>
            </a:r>
            <a:r>
              <a:rPr lang="ru-RU" dirty="0" err="1"/>
              <a:t>писах</a:t>
            </a:r>
            <a:r>
              <a:rPr lang="ru-RU" dirty="0"/>
              <a:t> я Гаврил </a:t>
            </a:r>
            <a:r>
              <a:rPr lang="ru-RU" dirty="0" err="1"/>
              <a:t>Хмелницки</a:t>
            </a:r>
            <a:r>
              <a:rPr lang="ru-RU" dirty="0"/>
              <a:t> </a:t>
            </a:r>
            <a:r>
              <a:rPr lang="ru-RU" dirty="0" err="1"/>
              <a:t>Ѩз</a:t>
            </a:r>
            <a:r>
              <a:rPr lang="ru-RU" dirty="0"/>
              <a:t> </a:t>
            </a:r>
            <a:r>
              <a:rPr lang="ru-RU" dirty="0" err="1"/>
              <a:t>аџия</a:t>
            </a:r>
            <a:r>
              <a:rPr lang="ru-RU" dirty="0"/>
              <a:t> </a:t>
            </a:r>
            <a:r>
              <a:rPr lang="ru-RU" dirty="0" err="1"/>
              <a:t>сеименъскыи</a:t>
            </a:r>
            <a:r>
              <a:rPr lang="ru-RU" dirty="0"/>
              <a:t> </a:t>
            </a:r>
            <a:r>
              <a:rPr lang="el-GR" dirty="0"/>
              <a:t>ω</a:t>
            </a:r>
            <a:r>
              <a:rPr lang="ru-RU" dirty="0"/>
              <a:t>т Лешке земли </a:t>
            </a:r>
            <a:r>
              <a:rPr lang="el-GR" dirty="0"/>
              <a:t>ω</a:t>
            </a:r>
            <a:r>
              <a:rPr lang="ru-RU" dirty="0"/>
              <a:t>т </a:t>
            </a:r>
            <a:r>
              <a:rPr lang="ru-RU" dirty="0" err="1"/>
              <a:t>Илъвова</a:t>
            </a:r>
            <a:r>
              <a:rPr lang="ru-RU" dirty="0"/>
              <a:t> града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170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Подписи ГИМ, Увар. 479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+ </a:t>
            </a:r>
            <a:r>
              <a:rPr lang="en-US" dirty="0" smtClean="0"/>
              <a:t>[</a:t>
            </a:r>
            <a:r>
              <a:rPr lang="ru-RU" dirty="0" err="1"/>
              <a:t>Ѩнъко</a:t>
            </a:r>
            <a:r>
              <a:rPr lang="en-US" dirty="0" smtClean="0"/>
              <a:t>] </a:t>
            </a:r>
            <a:r>
              <a:rPr lang="ru-RU" dirty="0" err="1" smtClean="0"/>
              <a:t>Булюкбаша</a:t>
            </a:r>
            <a:r>
              <a:rPr lang="ru-RU" dirty="0" smtClean="0"/>
              <a:t> </a:t>
            </a:r>
            <a:r>
              <a:rPr lang="el-GR" dirty="0"/>
              <a:t>ω</a:t>
            </a:r>
            <a:r>
              <a:rPr lang="ru-RU" dirty="0"/>
              <a:t>т </a:t>
            </a:r>
            <a:r>
              <a:rPr lang="ru-RU" dirty="0" err="1"/>
              <a:t>Сегедина</a:t>
            </a:r>
            <a:r>
              <a:rPr lang="ru-RU" dirty="0"/>
              <a:t> града</a:t>
            </a:r>
          </a:p>
          <a:p>
            <a:pPr marL="0" indent="0">
              <a:buNone/>
            </a:pPr>
            <a:r>
              <a:rPr lang="ru-RU" dirty="0"/>
              <a:t>+ </a:t>
            </a:r>
            <a:r>
              <a:rPr lang="ru-RU" dirty="0" err="1"/>
              <a:t>Радойца</a:t>
            </a:r>
            <a:r>
              <a:rPr lang="ru-RU" dirty="0"/>
              <a:t> </a:t>
            </a:r>
            <a:r>
              <a:rPr lang="ru-RU" dirty="0" err="1"/>
              <a:t>Чауш</a:t>
            </a:r>
            <a:r>
              <a:rPr lang="ru-RU" dirty="0"/>
              <a:t> </a:t>
            </a:r>
            <a:r>
              <a:rPr lang="el-GR" dirty="0"/>
              <a:t>ω</a:t>
            </a:r>
            <a:r>
              <a:rPr lang="ru-RU" dirty="0"/>
              <a:t>т Нова </a:t>
            </a:r>
            <a:r>
              <a:rPr lang="ru-RU" dirty="0" err="1"/>
              <a:t>Пазара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+ Владислав </a:t>
            </a:r>
            <a:r>
              <a:rPr lang="el-GR" dirty="0"/>
              <a:t>ω</a:t>
            </a:r>
            <a:r>
              <a:rPr lang="ru-RU" dirty="0"/>
              <a:t>т </a:t>
            </a:r>
            <a:r>
              <a:rPr lang="ru-RU" dirty="0" err="1"/>
              <a:t>Араца</a:t>
            </a:r>
            <a:r>
              <a:rPr lang="ru-RU" dirty="0"/>
              <a:t> града</a:t>
            </a:r>
          </a:p>
          <a:p>
            <a:pPr marL="0" indent="0">
              <a:buNone/>
            </a:pPr>
            <a:r>
              <a:rPr lang="ru-RU" dirty="0"/>
              <a:t>+ </a:t>
            </a:r>
            <a:r>
              <a:rPr lang="ru-RU" dirty="0" err="1"/>
              <a:t>Ге</a:t>
            </a:r>
            <a:r>
              <a:rPr lang="el-GR" dirty="0"/>
              <a:t>ω</a:t>
            </a:r>
            <a:r>
              <a:rPr lang="ru-RU" dirty="0" err="1"/>
              <a:t>рг</a:t>
            </a:r>
            <a:r>
              <a:rPr lang="en-US" dirty="0" err="1"/>
              <a:t>i</a:t>
            </a:r>
            <a:r>
              <a:rPr lang="ru-RU" dirty="0"/>
              <a:t>е </a:t>
            </a:r>
            <a:r>
              <a:rPr lang="el-GR" dirty="0"/>
              <a:t>ω</a:t>
            </a:r>
            <a:r>
              <a:rPr lang="ru-RU" dirty="0"/>
              <a:t>т </a:t>
            </a:r>
            <a:r>
              <a:rPr lang="ru-RU" dirty="0" err="1"/>
              <a:t>Вършица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+ </a:t>
            </a:r>
            <a:r>
              <a:rPr lang="ru-RU" dirty="0" err="1"/>
              <a:t>Арънаут</a:t>
            </a:r>
            <a:r>
              <a:rPr lang="ru-RU" dirty="0"/>
              <a:t> </a:t>
            </a:r>
            <a:r>
              <a:rPr lang="ru-RU" dirty="0" err="1"/>
              <a:t>Христо</a:t>
            </a:r>
            <a:r>
              <a:rPr lang="ru-RU" dirty="0"/>
              <a:t> </a:t>
            </a:r>
            <a:r>
              <a:rPr lang="el-GR" dirty="0"/>
              <a:t>ω</a:t>
            </a:r>
            <a:r>
              <a:rPr lang="ru-RU" dirty="0"/>
              <a:t>т Г</a:t>
            </a:r>
            <a:r>
              <a:rPr lang="el-GR" dirty="0"/>
              <a:t>ω</a:t>
            </a:r>
            <a:r>
              <a:rPr lang="ru-RU" dirty="0" err="1"/>
              <a:t>рци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+ </a:t>
            </a:r>
            <a:r>
              <a:rPr lang="ru-RU" dirty="0" err="1"/>
              <a:t>Томо</a:t>
            </a:r>
            <a:r>
              <a:rPr lang="ru-RU" dirty="0"/>
              <a:t> </a:t>
            </a:r>
            <a:r>
              <a:rPr lang="el-GR" dirty="0"/>
              <a:t>ω</a:t>
            </a:r>
            <a:r>
              <a:rPr lang="ru-RU" dirty="0"/>
              <a:t>т </a:t>
            </a:r>
            <a:r>
              <a:rPr lang="ru-RU" dirty="0" err="1"/>
              <a:t>Премор</a:t>
            </a:r>
            <a:r>
              <a:rPr lang="en-US" dirty="0" err="1"/>
              <a:t>i</a:t>
            </a:r>
            <a:r>
              <a:rPr lang="ru-RU" dirty="0"/>
              <a:t>а</a:t>
            </a:r>
          </a:p>
          <a:p>
            <a:pPr marL="0" indent="0">
              <a:buNone/>
            </a:pPr>
            <a:r>
              <a:rPr lang="ru-RU" dirty="0"/>
              <a:t>+ </a:t>
            </a:r>
            <a:r>
              <a:rPr lang="ru-RU" dirty="0" err="1"/>
              <a:t>Драгно</a:t>
            </a:r>
            <a:r>
              <a:rPr lang="ru-RU" dirty="0"/>
              <a:t> </a:t>
            </a:r>
            <a:r>
              <a:rPr lang="el-GR" dirty="0"/>
              <a:t>ω</a:t>
            </a:r>
            <a:r>
              <a:rPr lang="ru-RU" dirty="0"/>
              <a:t>т </a:t>
            </a:r>
            <a:r>
              <a:rPr lang="ru-RU" dirty="0" err="1"/>
              <a:t>Трънова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+ Петр</a:t>
            </a:r>
            <a:r>
              <a:rPr lang="el-GR" dirty="0"/>
              <a:t>ω ω</a:t>
            </a:r>
            <a:r>
              <a:rPr lang="ru-RU" dirty="0"/>
              <a:t>т </a:t>
            </a:r>
            <a:r>
              <a:rPr lang="ru-RU" dirty="0" err="1" smtClean="0"/>
              <a:t>Сараѩ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+ </a:t>
            </a:r>
            <a:r>
              <a:rPr lang="ru-RU" dirty="0" err="1"/>
              <a:t>Филипъ</a:t>
            </a:r>
            <a:r>
              <a:rPr lang="ru-RU" dirty="0"/>
              <a:t> </a:t>
            </a:r>
            <a:r>
              <a:rPr lang="el-GR" dirty="0"/>
              <a:t>ω</a:t>
            </a:r>
            <a:r>
              <a:rPr lang="ru-RU" dirty="0"/>
              <a:t>т </a:t>
            </a:r>
            <a:r>
              <a:rPr lang="ru-RU" dirty="0" err="1"/>
              <a:t>Белиград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                                       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dirty="0"/>
              <a:t>+ </a:t>
            </a:r>
            <a:r>
              <a:rPr lang="ru-RU" dirty="0" err="1"/>
              <a:t>Татаръ</a:t>
            </a:r>
            <a:r>
              <a:rPr lang="ru-RU" dirty="0"/>
              <a:t> худа </a:t>
            </a:r>
            <a:r>
              <a:rPr lang="ru-RU" dirty="0" err="1"/>
              <a:t>верди</a:t>
            </a:r>
            <a:r>
              <a:rPr lang="ru-RU" dirty="0"/>
              <a:t> </a:t>
            </a:r>
            <a:r>
              <a:rPr lang="el-GR" dirty="0"/>
              <a:t>ω</a:t>
            </a:r>
            <a:r>
              <a:rPr lang="ru-RU" dirty="0"/>
              <a:t>т </a:t>
            </a:r>
            <a:r>
              <a:rPr lang="ru-RU" dirty="0" err="1" smtClean="0"/>
              <a:t>Бугака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+ </a:t>
            </a:r>
            <a:r>
              <a:rPr lang="ru-RU" dirty="0" err="1"/>
              <a:t>Ибрахим</a:t>
            </a:r>
            <a:r>
              <a:rPr lang="ru-RU" dirty="0"/>
              <a:t> </a:t>
            </a:r>
            <a:r>
              <a:rPr lang="ru-RU" dirty="0" err="1"/>
              <a:t>бешлѩбеговъ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726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Barkey</a:t>
            </a:r>
            <a:r>
              <a:rPr lang="en-US" sz="3200" b="1" dirty="0"/>
              <a:t> </a:t>
            </a:r>
            <a:r>
              <a:rPr lang="en-US" sz="3200" b="1" dirty="0" smtClean="0"/>
              <a:t>K. </a:t>
            </a:r>
            <a:r>
              <a:rPr lang="en-US" sz="3200" b="1" dirty="0"/>
              <a:t>Empire of Difference: The Ottomans in Comparative Perspective. </a:t>
            </a:r>
            <a:r>
              <a:rPr lang="en-US" sz="3200" b="1" dirty="0" smtClean="0"/>
              <a:t>2008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oleration </a:t>
            </a:r>
            <a:r>
              <a:rPr lang="en-US" dirty="0"/>
              <a:t>in the Ottoman Empire was not something fixed or given by law but </a:t>
            </a:r>
            <a:r>
              <a:rPr lang="en-US" dirty="0" smtClean="0"/>
              <a:t> the </a:t>
            </a:r>
            <a:r>
              <a:rPr lang="en-US" b="1" dirty="0"/>
              <a:t>negotiated outcome of intergroup </a:t>
            </a:r>
            <a:r>
              <a:rPr lang="en-US" b="1" dirty="0" smtClean="0"/>
              <a:t>relations  </a:t>
            </a:r>
            <a:r>
              <a:rPr lang="en-US" b="1" dirty="0"/>
              <a:t>that emerged and was maintained </a:t>
            </a:r>
            <a:r>
              <a:rPr lang="en-US" b="1" dirty="0" smtClean="0"/>
              <a:t>both </a:t>
            </a:r>
            <a:r>
              <a:rPr lang="en-US" b="1" dirty="0"/>
              <a:t>from the top down by the state and from the bottom up by communities where each shared an interest in the maintenance of </a:t>
            </a:r>
            <a:r>
              <a:rPr lang="en-US" b="1" dirty="0" err="1"/>
              <a:t>intercommunal</a:t>
            </a:r>
            <a:r>
              <a:rPr lang="en-US" b="1" dirty="0"/>
              <a:t> peace and order</a:t>
            </a:r>
            <a:r>
              <a:rPr lang="en-US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70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«Места встречи» христиан и мусульман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Ситуации конфликта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Завоеватели и завоеванные до урегулирования отношений</a:t>
            </a:r>
          </a:p>
          <a:p>
            <a:r>
              <a:rPr lang="ru-RU" dirty="0"/>
              <a:t>Продажа в рабство (женщины, оставаясь рабынями, могли сохранить веру, а при выкупе обращались в </a:t>
            </a:r>
            <a:r>
              <a:rPr lang="ru-RU" dirty="0" smtClean="0"/>
              <a:t>католичество)</a:t>
            </a:r>
          </a:p>
          <a:p>
            <a:r>
              <a:rPr lang="ru-RU" dirty="0" smtClean="0"/>
              <a:t>Стороны социального/</a:t>
            </a:r>
          </a:p>
          <a:p>
            <a:r>
              <a:rPr lang="ru-RU" dirty="0" smtClean="0"/>
              <a:t>хозяйственного / </a:t>
            </a:r>
          </a:p>
          <a:p>
            <a:r>
              <a:rPr lang="ru-RU" dirty="0" smtClean="0"/>
              <a:t>бытового / </a:t>
            </a:r>
          </a:p>
          <a:p>
            <a:r>
              <a:rPr lang="ru-RU" dirty="0" smtClean="0"/>
              <a:t>религиозного конфликта</a:t>
            </a:r>
          </a:p>
          <a:p>
            <a:r>
              <a:rPr lang="ru-RU" dirty="0" smtClean="0"/>
              <a:t>судебного разбирательства</a:t>
            </a:r>
          </a:p>
          <a:p>
            <a:r>
              <a:rPr lang="ru-RU" dirty="0" smtClean="0"/>
              <a:t>Стороны религиозного спора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r>
              <a:rPr lang="ru-RU" dirty="0" smtClean="0"/>
              <a:t>Ситуации сосуществования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Военная и гражданская служба</a:t>
            </a:r>
          </a:p>
          <a:p>
            <a:r>
              <a:rPr lang="ru-RU" dirty="0" smtClean="0"/>
              <a:t>Общие занятия, в </a:t>
            </a:r>
            <a:r>
              <a:rPr lang="ru-RU" dirty="0" err="1" smtClean="0"/>
              <a:t>т.ч</a:t>
            </a:r>
            <a:r>
              <a:rPr lang="ru-RU" dirty="0" smtClean="0"/>
              <a:t>. криминальные</a:t>
            </a:r>
          </a:p>
          <a:p>
            <a:r>
              <a:rPr lang="ru-RU" dirty="0" smtClean="0"/>
              <a:t>Город, рынок </a:t>
            </a:r>
            <a:r>
              <a:rPr lang="ru-RU" dirty="0"/>
              <a:t>и округа</a:t>
            </a:r>
          </a:p>
          <a:p>
            <a:r>
              <a:rPr lang="ru-RU" dirty="0" smtClean="0"/>
              <a:t>Коммуникации и их узлы</a:t>
            </a:r>
            <a:endParaRPr lang="ru-RU" dirty="0"/>
          </a:p>
          <a:p>
            <a:r>
              <a:rPr lang="ru-RU" dirty="0" smtClean="0"/>
              <a:t>Общие места почитания и паломничества</a:t>
            </a:r>
          </a:p>
          <a:p>
            <a:r>
              <a:rPr lang="ru-RU" dirty="0" smtClean="0"/>
              <a:t>Семьи с женами-</a:t>
            </a:r>
            <a:r>
              <a:rPr lang="ru-RU" dirty="0" err="1" smtClean="0"/>
              <a:t>немусульманками</a:t>
            </a:r>
            <a:endParaRPr lang="ru-RU" dirty="0" smtClean="0"/>
          </a:p>
          <a:p>
            <a:r>
              <a:rPr lang="ru-RU" dirty="0" smtClean="0"/>
              <a:t>Аристократические </a:t>
            </a:r>
            <a:r>
              <a:rPr lang="ru-RU" dirty="0" err="1" smtClean="0"/>
              <a:t>линьяжи</a:t>
            </a:r>
            <a:r>
              <a:rPr lang="ru-RU" dirty="0" smtClean="0"/>
              <a:t>, клановые и родственные связи</a:t>
            </a:r>
          </a:p>
        </p:txBody>
      </p:sp>
    </p:spTree>
    <p:extLst>
      <p:ext uri="{BB962C8B-B14F-4D97-AF65-F5344CB8AC3E}">
        <p14:creationId xmlns:p14="http://schemas.microsoft.com/office/powerpoint/2010/main" val="311705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Славянский апокриф в османской хронике </a:t>
            </a:r>
            <a:r>
              <a:rPr lang="ru-RU" dirty="0" err="1" smtClean="0"/>
              <a:t>Кемальпаши</a:t>
            </a:r>
            <a:r>
              <a:rPr lang="ru-RU" dirty="0" smtClean="0"/>
              <a:t>-заде (+1534)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</a:t>
            </a:r>
            <a:r>
              <a:rPr lang="en-US" dirty="0" err="1" smtClean="0"/>
              <a:t>ow</a:t>
            </a:r>
            <a:r>
              <a:rPr lang="en-US" dirty="0" smtClean="0"/>
              <a:t> </a:t>
            </a:r>
            <a:r>
              <a:rPr lang="en-US" dirty="0"/>
              <a:t>Fortune helped the sultans of the Bulgarian tribe appear and reign over the famous prosperous land known by the name </a:t>
            </a:r>
            <a:r>
              <a:rPr lang="en-US" dirty="0" smtClean="0"/>
              <a:t>of </a:t>
            </a:r>
            <a:r>
              <a:rPr lang="en-US" dirty="0" err="1" smtClean="0"/>
              <a:t>Rūmeli</a:t>
            </a:r>
            <a:endParaRPr lang="ru-RU" dirty="0" smtClean="0"/>
          </a:p>
          <a:p>
            <a:r>
              <a:rPr lang="en-US" dirty="0"/>
              <a:t> When fifty years had passed from the ascension to </a:t>
            </a:r>
            <a:r>
              <a:rPr lang="en-US" dirty="0" smtClean="0"/>
              <a:t>heaven</a:t>
            </a:r>
            <a:r>
              <a:rPr lang="ru-RU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Prophet Jesus, peace be upon him, the Bulgarians invaded from </a:t>
            </a:r>
            <a:r>
              <a:rPr lang="en-US" dirty="0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banks </a:t>
            </a:r>
            <a:r>
              <a:rPr lang="en-US" dirty="0"/>
              <a:t>of the Danube. From this tribe appeared a </a:t>
            </a:r>
            <a:r>
              <a:rPr lang="en-US" dirty="0" err="1"/>
              <a:t>padishah</a:t>
            </a:r>
            <a:r>
              <a:rPr lang="en-US" dirty="0"/>
              <a:t> of leonine </a:t>
            </a:r>
            <a:r>
              <a:rPr lang="en-US" dirty="0" smtClean="0"/>
              <a:t>prowess</a:t>
            </a:r>
            <a:r>
              <a:rPr lang="ru-RU" dirty="0" smtClean="0"/>
              <a:t> </a:t>
            </a:r>
            <a:r>
              <a:rPr lang="en-US" dirty="0" smtClean="0"/>
              <a:t>called </a:t>
            </a:r>
            <a:r>
              <a:rPr lang="en-US" b="1" dirty="0" err="1"/>
              <a:t>Ūstom-ġīl</a:t>
            </a:r>
            <a:r>
              <a:rPr lang="en-US" b="1" dirty="0"/>
              <a:t> </a:t>
            </a:r>
            <a:r>
              <a:rPr lang="en-US" dirty="0"/>
              <a:t>and drove the Romans away.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38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so Balkan in th</a:t>
            </a:r>
            <a:r>
              <a:rPr lang="en-US" dirty="0"/>
              <a:t>e </a:t>
            </a:r>
            <a:r>
              <a:rPr lang="en-US" dirty="0" smtClean="0"/>
              <a:t>Balkans?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Maria </a:t>
            </a:r>
            <a:r>
              <a:rPr lang="en-US" dirty="0" err="1" smtClean="0"/>
              <a:t>Todorova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«</a:t>
            </a:r>
            <a:r>
              <a:rPr lang="en-US" dirty="0" smtClean="0"/>
              <a:t>The Ottoman Legacy in the Balkans» // Imperial </a:t>
            </a:r>
            <a:r>
              <a:rPr lang="en-US" dirty="0"/>
              <a:t>Legacy : The </a:t>
            </a:r>
            <a:r>
              <a:rPr lang="en-US" dirty="0" smtClean="0"/>
              <a:t>Ottoman Imprint </a:t>
            </a:r>
            <a:r>
              <a:rPr lang="en-US" dirty="0"/>
              <a:t>in the Balkans and the Middle East, New York, 1996, p. </a:t>
            </a:r>
            <a:r>
              <a:rPr lang="en-US" dirty="0" smtClean="0"/>
              <a:t>45-77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Балканские историографии построены на фоне темы османского владычества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Большинство их не склонно считать свои страны балканскими </a:t>
            </a:r>
            <a:r>
              <a:rPr lang="ru-RU" dirty="0"/>
              <a:t>, </a:t>
            </a:r>
            <a:r>
              <a:rPr lang="ru-RU" dirty="0" smtClean="0"/>
              <a:t>но согласны с «</a:t>
            </a:r>
            <a:r>
              <a:rPr lang="ru-RU" dirty="0" err="1" smtClean="0"/>
              <a:t>балканскостью</a:t>
            </a:r>
            <a:r>
              <a:rPr lang="ru-RU" dirty="0" smtClean="0"/>
              <a:t>» других;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Внешний взгляд склонен объединять их всех под ярлыком «балканских».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400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48776" cy="62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06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5240039" cy="66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750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" y="2276872"/>
            <a:ext cx="902063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Перенесение мощей св. Иоанна </a:t>
            </a:r>
            <a:r>
              <a:rPr lang="ru-RU" sz="2800" b="1" dirty="0" err="1" smtClean="0"/>
              <a:t>Рильского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(храм </a:t>
            </a:r>
            <a:r>
              <a:rPr lang="ru-RU" sz="2800" b="1" dirty="0" err="1" smtClean="0"/>
              <a:t>свв</a:t>
            </a:r>
            <a:r>
              <a:rPr lang="ru-RU" sz="2800" b="1" dirty="0" smtClean="0"/>
              <a:t>. ап. Петра и Павла, Орлица, 1863)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89603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" y="980728"/>
            <a:ext cx="906767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135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482428" cy="634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2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so Byzantine about the Balkans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Bakić-Hayen</a:t>
            </a:r>
            <a:r>
              <a:rPr lang="en-US" dirty="0"/>
              <a:t> </a:t>
            </a:r>
            <a:r>
              <a:rPr lang="en-US" dirty="0" err="1"/>
              <a:t>Milica</a:t>
            </a:r>
            <a:r>
              <a:rPr lang="en-US" dirty="0"/>
              <a:t>, «What’s so Byzantine about the Balkans ?»</a:t>
            </a:r>
            <a:r>
              <a:rPr lang="ru-RU" dirty="0"/>
              <a:t> // </a:t>
            </a:r>
            <a:r>
              <a:rPr lang="en-US" dirty="0"/>
              <a:t>Balkan</a:t>
            </a:r>
            <a:r>
              <a:rPr lang="ru-RU" dirty="0"/>
              <a:t> </a:t>
            </a:r>
            <a:r>
              <a:rPr lang="en-US" dirty="0"/>
              <a:t>as Metaphor. Between Globalization and Fragmentation, Cambridge Mass., 2002, p. 61-78</a:t>
            </a:r>
            <a:r>
              <a:rPr lang="ru-RU" dirty="0"/>
              <a:t>;</a:t>
            </a:r>
          </a:p>
          <a:p>
            <a:r>
              <a:rPr lang="en-US" dirty="0" err="1" smtClean="0"/>
              <a:t>Vryonis</a:t>
            </a:r>
            <a:r>
              <a:rPr lang="en-US" dirty="0" smtClean="0"/>
              <a:t> </a:t>
            </a:r>
            <a:r>
              <a:rPr lang="en-US" dirty="0" err="1"/>
              <a:t>Speros</a:t>
            </a:r>
            <a:r>
              <a:rPr lang="en-US" dirty="0"/>
              <a:t>, « </a:t>
            </a:r>
            <a:r>
              <a:rPr lang="en-US" dirty="0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Byzantine </a:t>
            </a:r>
            <a:r>
              <a:rPr lang="en-US" dirty="0"/>
              <a:t>Legacy and Ottoman Forms </a:t>
            </a:r>
            <a:r>
              <a:rPr lang="en-US" dirty="0" smtClean="0"/>
              <a:t>»</a:t>
            </a:r>
            <a:r>
              <a:rPr lang="ru-RU" dirty="0" smtClean="0"/>
              <a:t> //</a:t>
            </a:r>
            <a:r>
              <a:rPr lang="en-US" dirty="0" smtClean="0"/>
              <a:t> </a:t>
            </a:r>
            <a:r>
              <a:rPr lang="en-US" dirty="0"/>
              <a:t>Dumbarton Oaks Papers 23 (1969-1970), p. 251-308 ;</a:t>
            </a:r>
            <a:endParaRPr lang="ru-RU" dirty="0" smtClean="0"/>
          </a:p>
          <a:p>
            <a:r>
              <a:rPr lang="fr-FR" dirty="0" smtClean="0"/>
              <a:t>Năstase </a:t>
            </a:r>
            <a:r>
              <a:rPr lang="fr-FR" dirty="0"/>
              <a:t>Dumitru, </a:t>
            </a:r>
            <a:r>
              <a:rPr lang="fr-FR" dirty="0" smtClean="0"/>
              <a:t>«L’idée </a:t>
            </a:r>
            <a:r>
              <a:rPr lang="fr-FR" dirty="0"/>
              <a:t>impériale dans les Pays roumains et le “Crypto-Empire chrétien” </a:t>
            </a:r>
            <a:r>
              <a:rPr lang="fr-FR" dirty="0" smtClean="0"/>
              <a:t>sous la </a:t>
            </a:r>
            <a:r>
              <a:rPr lang="fr-FR" dirty="0"/>
              <a:t>domination ottomane. État et importance du </a:t>
            </a:r>
            <a:r>
              <a:rPr lang="fr-FR" dirty="0" smtClean="0"/>
              <a:t>problème»</a:t>
            </a:r>
            <a:r>
              <a:rPr lang="ru-RU" dirty="0" smtClean="0"/>
              <a:t> //</a:t>
            </a:r>
            <a:r>
              <a:rPr lang="fr-FR" dirty="0" smtClean="0"/>
              <a:t> </a:t>
            </a:r>
            <a:r>
              <a:rPr lang="en-US" dirty="0" err="1" smtClean="0"/>
              <a:t>Symmeikta</a:t>
            </a:r>
            <a:r>
              <a:rPr lang="en-US" dirty="0" smtClean="0"/>
              <a:t> </a:t>
            </a:r>
            <a:r>
              <a:rPr lang="fr-FR" dirty="0" smtClean="0"/>
              <a:t>4 </a:t>
            </a:r>
            <a:r>
              <a:rPr lang="fr-FR" dirty="0"/>
              <a:t>(1981), p. 201-250.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4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Болгарская </a:t>
            </a:r>
            <a:r>
              <a:rPr lang="ru-RU" sz="3600" b="1" dirty="0" err="1"/>
              <a:t>османистика</a:t>
            </a:r>
            <a:r>
              <a:rPr lang="ru-RU" sz="3600" b="1" dirty="0"/>
              <a:t> в условиях распада «национальной» и «социальной» </a:t>
            </a:r>
            <a:r>
              <a:rPr lang="ru-RU" sz="3600" b="1" dirty="0" smtClean="0"/>
              <a:t>парадигм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1931 – покупка «</a:t>
            </a:r>
            <a:r>
              <a:rPr lang="ru-RU" dirty="0" err="1" smtClean="0"/>
              <a:t>Царьградского</a:t>
            </a:r>
            <a:r>
              <a:rPr lang="ru-RU" dirty="0" smtClean="0"/>
              <a:t> архива» для НБКМ – третий после Стамбула и Каира архив османских документов</a:t>
            </a:r>
          </a:p>
          <a:p>
            <a:r>
              <a:rPr lang="ru-RU" dirty="0" smtClean="0"/>
              <a:t>После 1945 г. – невозможность работать в османских архивах в Турции</a:t>
            </a:r>
          </a:p>
          <a:p>
            <a:r>
              <a:rPr lang="ru-RU" dirty="0" smtClean="0"/>
              <a:t>1990 – дискуссии об «османском присутствии», разделение  сообщества</a:t>
            </a:r>
          </a:p>
          <a:p>
            <a:r>
              <a:rPr lang="ru-RU" dirty="0" smtClean="0"/>
              <a:t>2017 – </a:t>
            </a:r>
            <a:r>
              <a:rPr lang="en-US" dirty="0" smtClean="0"/>
              <a:t>XIV </a:t>
            </a:r>
            <a:r>
              <a:rPr lang="ru-RU" dirty="0" smtClean="0"/>
              <a:t>конгресс османских исследований в Софии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50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Общественные споры вокруг истории османского времени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1985 </a:t>
            </a:r>
            <a:r>
              <a:rPr lang="en-US" dirty="0" err="1" smtClean="0"/>
              <a:t>sq</a:t>
            </a:r>
            <a:r>
              <a:rPr lang="ru-RU" dirty="0" smtClean="0"/>
              <a:t> </a:t>
            </a:r>
            <a:r>
              <a:rPr lang="ru-RU" dirty="0"/>
              <a:t>– «</a:t>
            </a:r>
            <a:r>
              <a:rPr lang="ru-RU" dirty="0" err="1"/>
              <a:t>возродительный</a:t>
            </a:r>
            <a:r>
              <a:rPr lang="ru-RU" dirty="0"/>
              <a:t> процесс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1990 – «рабство или присутствие»</a:t>
            </a:r>
          </a:p>
          <a:p>
            <a:r>
              <a:rPr lang="ru-RU" dirty="0"/>
              <a:t>С 1997 г. – «Походы по пути </a:t>
            </a:r>
            <a:r>
              <a:rPr lang="ru-RU" dirty="0" err="1"/>
              <a:t>Бедреддина</a:t>
            </a:r>
            <a:r>
              <a:rPr lang="ru-RU" dirty="0"/>
              <a:t>»</a:t>
            </a:r>
          </a:p>
          <a:p>
            <a:r>
              <a:rPr lang="ru-RU" dirty="0" smtClean="0"/>
              <a:t>1999 – «</a:t>
            </a:r>
            <a:r>
              <a:rPr lang="ru-RU" dirty="0" err="1" smtClean="0"/>
              <a:t>Време</a:t>
            </a:r>
            <a:r>
              <a:rPr lang="ru-RU" dirty="0" smtClean="0"/>
              <a:t> </a:t>
            </a:r>
            <a:r>
              <a:rPr lang="ru-RU" dirty="0" err="1" smtClean="0"/>
              <a:t>разделно</a:t>
            </a:r>
            <a:r>
              <a:rPr lang="ru-RU" dirty="0" smtClean="0"/>
              <a:t>» - фильм по роману Антона </a:t>
            </a:r>
            <a:r>
              <a:rPr lang="ru-RU" dirty="0" err="1" smtClean="0"/>
              <a:t>Дончева</a:t>
            </a:r>
            <a:r>
              <a:rPr lang="en-US" dirty="0" smtClean="0"/>
              <a:t> + </a:t>
            </a:r>
            <a:r>
              <a:rPr lang="ru-RU" dirty="0" smtClean="0"/>
              <a:t>дискуссия</a:t>
            </a:r>
          </a:p>
          <a:p>
            <a:r>
              <a:rPr lang="ru-RU" dirty="0" smtClean="0"/>
              <a:t>2007 – «Случай </a:t>
            </a:r>
            <a:r>
              <a:rPr lang="ru-RU" dirty="0" err="1" smtClean="0"/>
              <a:t>Батак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Интервью и цитата из книги </a:t>
            </a:r>
            <a:r>
              <a:rPr lang="ru-RU" dirty="0" err="1" smtClean="0"/>
              <a:t>М.Киля</a:t>
            </a:r>
            <a:endParaRPr lang="ru-RU" dirty="0" smtClean="0"/>
          </a:p>
          <a:p>
            <a:r>
              <a:rPr lang="ru-RU" dirty="0" smtClean="0"/>
              <a:t>2017 – Съезд </a:t>
            </a:r>
            <a:r>
              <a:rPr lang="ru-RU" dirty="0" err="1" smtClean="0"/>
              <a:t>османистов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25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Трансформация «больших тезисов»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Священная война </a:t>
            </a:r>
            <a:r>
              <a:rPr lang="en-US" u="sng" dirty="0" err="1" smtClean="0"/>
              <a:t>vs</a:t>
            </a:r>
            <a:r>
              <a:rPr lang="ru-RU" u="sng" dirty="0" smtClean="0"/>
              <a:t> газават </a:t>
            </a:r>
          </a:p>
          <a:p>
            <a:pPr marL="0" indent="0">
              <a:buNone/>
            </a:pPr>
            <a:r>
              <a:rPr lang="ru-RU" dirty="0" err="1" smtClean="0"/>
              <a:t>Х.Инальджик</a:t>
            </a:r>
            <a:r>
              <a:rPr lang="ru-RU" dirty="0" smtClean="0"/>
              <a:t>–</a:t>
            </a:r>
            <a:r>
              <a:rPr lang="ru-RU" dirty="0" err="1" smtClean="0"/>
              <a:t>Х.Лоури</a:t>
            </a:r>
            <a:r>
              <a:rPr lang="ru-RU" dirty="0" smtClean="0"/>
              <a:t>–</a:t>
            </a:r>
            <a:r>
              <a:rPr lang="ru-RU" dirty="0" err="1" smtClean="0"/>
              <a:t>К.Имбер</a:t>
            </a:r>
            <a:r>
              <a:rPr lang="ru-RU" dirty="0" smtClean="0"/>
              <a:t>–</a:t>
            </a:r>
            <a:r>
              <a:rPr lang="ru-RU" dirty="0" err="1" smtClean="0"/>
              <a:t>Дж.Кавадар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Хр. </a:t>
            </a:r>
            <a:r>
              <a:rPr lang="ru-RU" dirty="0" err="1" smtClean="0"/>
              <a:t>Матанов</a:t>
            </a:r>
            <a:r>
              <a:rPr lang="ru-RU" dirty="0" smtClean="0"/>
              <a:t> – </a:t>
            </a:r>
            <a:r>
              <a:rPr lang="ru-RU" dirty="0" err="1" smtClean="0"/>
              <a:t>И.Тютюнджиев</a:t>
            </a:r>
            <a:r>
              <a:rPr lang="ru-RU" dirty="0" smtClean="0"/>
              <a:t> – </a:t>
            </a:r>
            <a:r>
              <a:rPr lang="ru-RU" dirty="0" err="1" smtClean="0"/>
              <a:t>П.Павлов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1907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7543"/>
            <a:ext cx="2313806" cy="32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01" y="3453974"/>
            <a:ext cx="2646363" cy="326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3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Трансформация «больших тезисов»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Континуитет империи</a:t>
            </a:r>
            <a:r>
              <a:rPr lang="en-US" u="sng" dirty="0" smtClean="0"/>
              <a:t> </a:t>
            </a:r>
            <a:r>
              <a:rPr lang="ru-RU" u="sng" dirty="0" smtClean="0"/>
              <a:t>-</a:t>
            </a:r>
            <a:r>
              <a:rPr lang="en-US" u="sng" dirty="0" smtClean="0"/>
              <a:t> </a:t>
            </a:r>
            <a:r>
              <a:rPr lang="ru-RU" u="sng" dirty="0" smtClean="0"/>
              <a:t>ренегаты, синтез и пр.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Heath Lowry </a:t>
            </a:r>
          </a:p>
          <a:p>
            <a:pPr marL="0" indent="0">
              <a:buNone/>
            </a:pPr>
            <a:r>
              <a:rPr lang="en-US" dirty="0" smtClean="0"/>
              <a:t>Colin </a:t>
            </a:r>
            <a:r>
              <a:rPr lang="en-US" dirty="0" err="1" smtClean="0"/>
              <a:t>Imber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Cemal</a:t>
            </a:r>
            <a:r>
              <a:rPr lang="en-US" dirty="0" smtClean="0"/>
              <a:t> </a:t>
            </a:r>
            <a:r>
              <a:rPr lang="en-US" dirty="0" err="1" smtClean="0"/>
              <a:t>Kafadar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Linda Darling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14611"/>
            <a:ext cx="2957201" cy="438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14611"/>
            <a:ext cx="2899299" cy="438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193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2092</Words>
  <Application>Microsoft Office PowerPoint</Application>
  <PresentationFormat>Экран (4:3)</PresentationFormat>
  <Paragraphs>166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Православные южные славяне и мусульмане на Балканах в  раннеосманское время (социокультурные аспекты)</vt:lpstr>
      <vt:lpstr>План</vt:lpstr>
      <vt:lpstr>Презентация PowerPoint</vt:lpstr>
      <vt:lpstr>What’s so Balkan in the Balkans?</vt:lpstr>
      <vt:lpstr>What’s so Byzantine about the Balkans ?</vt:lpstr>
      <vt:lpstr>Болгарская османистика в условиях распада «национальной» и «социальной» парадигм</vt:lpstr>
      <vt:lpstr>Общественные споры вокруг истории османского времени</vt:lpstr>
      <vt:lpstr>Трансформация «больших тезисов»</vt:lpstr>
      <vt:lpstr>Трансформация «больших тезисов»</vt:lpstr>
      <vt:lpstr>Трансформация «больших тезисов»</vt:lpstr>
      <vt:lpstr>Презентация PowerPoint</vt:lpstr>
      <vt:lpstr>Трансформация «больших тезисов»</vt:lpstr>
      <vt:lpstr>Презентация PowerPoint</vt:lpstr>
      <vt:lpstr>Презентация PowerPoint</vt:lpstr>
      <vt:lpstr>Основание рум-миллета</vt:lpstr>
      <vt:lpstr>Образец султанского берата митрополиту </vt:lpstr>
      <vt:lpstr>Макроконцепции </vt:lpstr>
      <vt:lpstr>Иван Тютюнджиев (2008) Tom Papademetriou (2015)</vt:lpstr>
      <vt:lpstr>Патриархи, назначенные по протекции Кантакузинов из Анхиало</vt:lpstr>
      <vt:lpstr>Başbakanlık Osmanlı Arşivi – İstanbul. („Piskopos kalemi“)</vt:lpstr>
      <vt:lpstr>Крупникская епархия  (кон.XIV-кон. XV вв.)</vt:lpstr>
      <vt:lpstr>Надпись 1488 г. о постройке церкви св. Димитрия в с. Бобошево</vt:lpstr>
      <vt:lpstr>Презентация PowerPoint</vt:lpstr>
      <vt:lpstr>Презентация PowerPoint</vt:lpstr>
      <vt:lpstr>Презентация PowerPoint</vt:lpstr>
      <vt:lpstr>Recent Concepts</vt:lpstr>
      <vt:lpstr>Георгий Адрианопольский (26.03.1437 – греч.житие XVII в.)</vt:lpstr>
      <vt:lpstr>Георгий Новый (1.02.1515)</vt:lpstr>
      <vt:lpstr>Николай Софийский Новый (1555)</vt:lpstr>
      <vt:lpstr>Филофея (Регула) Афинская  (1589)</vt:lpstr>
      <vt:lpstr>Св. Павел Русский (1683)</vt:lpstr>
      <vt:lpstr>Новомученики XV-XIX вв.</vt:lpstr>
      <vt:lpstr>Converts from Islam to Orthodoxy </vt:lpstr>
      <vt:lpstr>Künh ül-ahbar, 1:16, translated by Cornell H. Fleischer in Bureaucrat and Intellectual in the Ottoman Empire: The Historian Mustafa Ali (1541-1600) (Princeton, 1986), 254.</vt:lpstr>
      <vt:lpstr>Евангелие (ГИМ, Увар. № 479)</vt:lpstr>
      <vt:lpstr>Подписи ГИМ, Увар. 479</vt:lpstr>
      <vt:lpstr>Barkey K. Empire of Difference: The Ottomans in Comparative Perspective. 2008</vt:lpstr>
      <vt:lpstr>«Места встречи» христиан и мусульман</vt:lpstr>
      <vt:lpstr>Славянский апокриф в османской хронике Кемальпаши-заде (+1534)</vt:lpstr>
      <vt:lpstr>Презентация PowerPoint</vt:lpstr>
      <vt:lpstr>Презентация PowerPoint</vt:lpstr>
      <vt:lpstr>Перенесение мощей св. Иоанна Рильского  (храм свв. ап. Петра и Павла, Орлица, 1863)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dipol</dc:creator>
  <cp:lastModifiedBy>dipol</cp:lastModifiedBy>
  <cp:revision>97</cp:revision>
  <dcterms:created xsi:type="dcterms:W3CDTF">2019-03-10T12:06:19Z</dcterms:created>
  <dcterms:modified xsi:type="dcterms:W3CDTF">2019-03-22T20:18:19Z</dcterms:modified>
</cp:coreProperties>
</file>