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0AD3E2A-9CD8-4C4D-AC30-2A73A35EA997}" type="datetimeFigureOut">
              <a:rPr lang="ru-RU" smtClean="0"/>
              <a:pPr/>
              <a:t>07.09.2015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A17D431-F0F6-4EF7-BD06-F3874A4E77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D3E2A-9CD8-4C4D-AC30-2A73A35EA997}" type="datetimeFigureOut">
              <a:rPr lang="ru-RU" smtClean="0"/>
              <a:pPr/>
              <a:t>07.09.2015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7D431-F0F6-4EF7-BD06-F3874A4E77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D3E2A-9CD8-4C4D-AC30-2A73A35EA997}" type="datetimeFigureOut">
              <a:rPr lang="ru-RU" smtClean="0"/>
              <a:pPr/>
              <a:t>07.09.2015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7D431-F0F6-4EF7-BD06-F3874A4E77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D3E2A-9CD8-4C4D-AC30-2A73A35EA997}" type="datetimeFigureOut">
              <a:rPr lang="ru-RU" smtClean="0"/>
              <a:pPr/>
              <a:t>07.09.2015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7D431-F0F6-4EF7-BD06-F3874A4E77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D3E2A-9CD8-4C4D-AC30-2A73A35EA997}" type="datetimeFigureOut">
              <a:rPr lang="ru-RU" smtClean="0"/>
              <a:pPr/>
              <a:t>07.09.2015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7D431-F0F6-4EF7-BD06-F3874A4E77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D3E2A-9CD8-4C4D-AC30-2A73A35EA997}" type="datetimeFigureOut">
              <a:rPr lang="ru-RU" smtClean="0"/>
              <a:pPr/>
              <a:t>07.09.2015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7D431-F0F6-4EF7-BD06-F3874A4E77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0AD3E2A-9CD8-4C4D-AC30-2A73A35EA997}" type="datetimeFigureOut">
              <a:rPr lang="ru-RU" smtClean="0"/>
              <a:pPr/>
              <a:t>07.09.2015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A17D431-F0F6-4EF7-BD06-F3874A4E77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0AD3E2A-9CD8-4C4D-AC30-2A73A35EA997}" type="datetimeFigureOut">
              <a:rPr lang="ru-RU" smtClean="0"/>
              <a:pPr/>
              <a:t>07.09.2015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A17D431-F0F6-4EF7-BD06-F3874A4E77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D3E2A-9CD8-4C4D-AC30-2A73A35EA997}" type="datetimeFigureOut">
              <a:rPr lang="ru-RU" smtClean="0"/>
              <a:pPr/>
              <a:t>07.09.2015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7D431-F0F6-4EF7-BD06-F3874A4E77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D3E2A-9CD8-4C4D-AC30-2A73A35EA997}" type="datetimeFigureOut">
              <a:rPr lang="ru-RU" smtClean="0"/>
              <a:pPr/>
              <a:t>07.09.2015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7D431-F0F6-4EF7-BD06-F3874A4E77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D3E2A-9CD8-4C4D-AC30-2A73A35EA997}" type="datetimeFigureOut">
              <a:rPr lang="ru-RU" smtClean="0"/>
              <a:pPr/>
              <a:t>07.09.2015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7D431-F0F6-4EF7-BD06-F3874A4E77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0AD3E2A-9CD8-4C4D-AC30-2A73A35EA997}" type="datetimeFigureOut">
              <a:rPr lang="ru-RU" smtClean="0"/>
              <a:pPr/>
              <a:t>07.09.2015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A17D431-F0F6-4EF7-BD06-F3874A4E77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 </a:t>
            </a:r>
            <a:br>
              <a:rPr lang="ru-RU" dirty="0"/>
            </a:br>
            <a:r>
              <a:rPr lang="ru-RU" dirty="0" smtClean="0"/>
              <a:t>Аркадий Ковельман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3900566"/>
            <a:ext cx="6840760" cy="2481390"/>
          </a:xfrm>
        </p:spPr>
        <p:txBody>
          <a:bodyPr>
            <a:normAutofit fontScale="85000" lnSpcReduction="20000"/>
          </a:bodyPr>
          <a:lstStyle/>
          <a:p>
            <a:pPr algn="ctr">
              <a:spcAft>
                <a:spcPts val="0"/>
              </a:spcAft>
            </a:pPr>
            <a:endParaRPr lang="ru-RU" sz="3600" b="1" i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3600" b="1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Продлить </a:t>
            </a:r>
            <a:r>
              <a:rPr lang="ru-RU" sz="3600" b="1" i="1" dirty="0">
                <a:latin typeface="Arial" panose="020B0604020202020204" pitchFamily="34" charset="0"/>
                <a:ea typeface="Times New Roman" panose="02020603050405020304" pitchFamily="18" charset="0"/>
              </a:rPr>
              <a:t>мгновенье:</a:t>
            </a:r>
            <a:endParaRPr lang="ru-RU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3600" b="1" i="1" dirty="0">
                <a:latin typeface="Arial" panose="020B0604020202020204" pitchFamily="34" charset="0"/>
                <a:ea typeface="Times New Roman" panose="02020603050405020304" pitchFamily="18" charset="0"/>
              </a:rPr>
              <a:t>“Исповедь” Августина и талмудический трактат “</a:t>
            </a:r>
            <a:r>
              <a:rPr lang="ru-RU" sz="3600" b="1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Брахот</a:t>
            </a:r>
            <a:r>
              <a:rPr lang="ru-RU" sz="3600" b="1" i="1" dirty="0">
                <a:latin typeface="Arial" panose="020B0604020202020204" pitchFamily="34" charset="0"/>
                <a:ea typeface="Times New Roman" panose="02020603050405020304" pitchFamily="18" charset="0"/>
              </a:rPr>
              <a:t>”.</a:t>
            </a:r>
            <a:endParaRPr lang="ru-RU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404664"/>
            <a:ext cx="6995120" cy="661466"/>
          </a:xfrm>
        </p:spPr>
        <p:txBody>
          <a:bodyPr>
            <a:normAutofit/>
          </a:bodyPr>
          <a:lstStyle/>
          <a:p>
            <a:pPr lvl="0" algn="r"/>
            <a:r>
              <a:rPr lang="en-US" sz="2400" b="1" smtClean="0"/>
              <a:t>1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291264" cy="6165304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Велик Ты ГОСПОДЬ и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достохвален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велика сила Твоя и премудрости Твоей нет меры»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145/144:3). И славить тебя хочет человек, малая часть творения Твоего. А ведь он повсюду носит смертность свою, носит свидетельство греха своего и свидетельство того, как Ты противишься гордым. 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Августин «Исповедь» 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,1,1.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 algn="dist">
              <a:buNone/>
            </a:pPr>
            <a:r>
              <a:rPr lang="ru-RU" dirty="0" smtClean="0"/>
              <a:t>     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463278"/>
            <a:ext cx="6995120" cy="661466"/>
          </a:xfrm>
        </p:spPr>
        <p:txBody>
          <a:bodyPr>
            <a:normAutofit fontScale="90000"/>
          </a:bodyPr>
          <a:lstStyle/>
          <a:p>
            <a:pPr algn="r"/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2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291264" cy="6165304"/>
          </a:xfrm>
        </p:spPr>
        <p:txBody>
          <a:bodyPr>
            <a:normAutofit/>
          </a:bodyPr>
          <a:lstStyle/>
          <a:p>
            <a:pPr algn="dist">
              <a:buNone/>
            </a:pPr>
            <a:endParaRPr lang="ru-RU" sz="2400" dirty="0" smtClean="0"/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Кто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даст мне покоиться (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adquiescere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в Тебе? Кто даст, чтобы вошел Ты в сердце мое и опьянил его так, чтобы забыл я зло свое и только добро мое обнял. Кто даст мне Тебя? Что Ты для меня?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Сжалься и дай мне сказать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Что я для Тебя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что Ты велишь мне любить Тебя, и, если не исполняю, гневаешься на меня и грозишь мне огромными бедами? Если я не люблю тебя, разве это уже не беда? Горе мне!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Августин «Исповедь»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,1,5.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sz="2600" dirty="0" smtClean="0"/>
          </a:p>
          <a:p>
            <a:pPr rtl="1">
              <a:buNone/>
            </a:pPr>
            <a:endParaRPr lang="ru-RU" sz="2600" dirty="0" smtClean="0"/>
          </a:p>
          <a:p>
            <a:pPr marL="457200" indent="-457200" algn="just"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373088"/>
          </a:xfrm>
        </p:spPr>
        <p:txBody>
          <a:bodyPr>
            <a:normAutofit/>
          </a:bodyPr>
          <a:lstStyle/>
          <a:p>
            <a:pPr lvl="0" algn="r"/>
            <a:r>
              <a:rPr lang="ru-RU" sz="2800" b="1" dirty="0" smtClean="0"/>
              <a:t>3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88840"/>
            <a:ext cx="8291264" cy="4585696"/>
          </a:xfrm>
        </p:spPr>
        <p:txBody>
          <a:bodyPr>
            <a:normAutofit fontScale="92500" lnSpcReduction="20000"/>
          </a:bodyPr>
          <a:lstStyle/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Слушай, Израиль: ГОСПОДЬ, Бог наш, ГОСПОДЬ един есть; и люби ГОСПОДА, Бога твоего, всем сердцем твоим, и всею душою твоею, и всем лучшим, что есть у тебя. И да будут слова сии, которые Я заповедую тебе сегодня, в сердце твоем; внушай их детям твоим, и говори о них, сидя в доме твоем и идя дорогою, и ложась, и вставая; и навяжи их в знак на руку твою, и да будут они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повязкою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над глазами твоими, и напиши их на косяках дома твоего и на воротах твоих. </a:t>
            </a:r>
            <a:r>
              <a:rPr lang="ru-RU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Второзаконие (6:4-9).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48072"/>
          </a:xfrm>
        </p:spPr>
        <p:txBody>
          <a:bodyPr>
            <a:normAutofit fontScale="90000"/>
          </a:bodyPr>
          <a:lstStyle/>
          <a:p>
            <a:pPr lvl="0" algn="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4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229600" cy="5877272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Обязан </a:t>
            </a:r>
            <a:r>
              <a:rPr lang="ru-RU" sz="30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человек благословлять Творца за зло так же, как за благословляет за добро, ибо сказано: «И люби ГОСПОДА, Бога твоего, всем сердцем твоим, и всею душою твоею, и всем лучшим, что есть у тебя» (Втор. 6:5). «Всем сердцем твоим» – обоими побуждениями, Добрым побуждением и Злым побуждением. «Всею душою твоею» – даже если Он берет твою душу. «И всем лучшим, что есть у тебя» – всем своим имуществом. </a:t>
            </a:r>
            <a:r>
              <a:rPr lang="ru-RU" sz="3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Мишна</a:t>
            </a:r>
            <a:r>
              <a:rPr lang="ru-RU" sz="3000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«</a:t>
            </a:r>
            <a:r>
              <a:rPr lang="ru-RU" sz="3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Брахот</a:t>
            </a:r>
            <a:r>
              <a:rPr lang="ru-RU" sz="3000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» 9:5</a:t>
            </a:r>
            <a:r>
              <a:rPr lang="ru-RU" sz="30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8229600" cy="504056"/>
          </a:xfrm>
        </p:spPr>
        <p:txBody>
          <a:bodyPr>
            <a:normAutofit/>
          </a:bodyPr>
          <a:lstStyle/>
          <a:p>
            <a:pPr lvl="0" algn="r"/>
            <a:r>
              <a:rPr lang="ru-RU" sz="2400" b="1" dirty="0"/>
              <a:t>5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517632" cy="5184576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dirty="0" smtClean="0"/>
              <a:t>  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Когда [римляне] повели рабби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Акиву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на казнь, было время чтения </a:t>
            </a:r>
            <a:r>
              <a:rPr lang="ru-RU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Шма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Железными крючьями терзали тело рабби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Акивы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а он принимал иго Небес. «Учитель наш, настолько?!» – воскликнули его ученики. – «Всю жизнь сокрушался я, читая “всей душою твоею”, даже когда Он берет твою душу. Думал, когда же смогу исполнить сказанное? Неужели теперь, когда это стало возможным, откажусь?». И так долго произносил он слово «един», что на этом слове отлетела душа его. Сошла с небес Бат Коль и сказала: «Блажен ты рабби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Акива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ведь душа твоя отлетела именно тогда, когда ты читал это слово». Воскликнули ангелы служения перед Святым, благословен Он: «Такова Тора и такова плата за нее?! “Умерщвляют руки твои, Господи, умерщвляют” (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Пс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16/17:14)» – Ответил Он: «Удел их – жизнь» (там же). «Сошла с небес Бат Коль и сказала: «Блажен ты рабби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Акива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что приглашен для жизни в Будущем мире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».             </a:t>
            </a:r>
            <a:r>
              <a:rPr lang="ru-RU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Бавли</a:t>
            </a: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«</a:t>
            </a:r>
            <a:r>
              <a:rPr lang="ru-RU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Брахот</a:t>
            </a: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» 61б.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137</TotalTime>
  <Words>582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Georgia</vt:lpstr>
      <vt:lpstr>Times New Roman</vt:lpstr>
      <vt:lpstr>Trebuchet MS</vt:lpstr>
      <vt:lpstr>Wingdings 2</vt:lpstr>
      <vt:lpstr>Городская</vt:lpstr>
      <vt:lpstr>  Аркадий Ковельман</vt:lpstr>
      <vt:lpstr>1</vt:lpstr>
      <vt:lpstr> 2 </vt:lpstr>
      <vt:lpstr>3 </vt:lpstr>
      <vt:lpstr> 4</vt:lpstr>
      <vt:lpstr>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Inna</dc:creator>
  <cp:lastModifiedBy>Ковельман Аркадий</cp:lastModifiedBy>
  <cp:revision>45</cp:revision>
  <dcterms:created xsi:type="dcterms:W3CDTF">2014-07-09T05:55:49Z</dcterms:created>
  <dcterms:modified xsi:type="dcterms:W3CDTF">2015-09-07T16:38:06Z</dcterms:modified>
</cp:coreProperties>
</file>